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1" r:id="rId1"/>
  </p:sldMasterIdLst>
  <p:notesMasterIdLst>
    <p:notesMasterId r:id="rId22"/>
  </p:notesMasterIdLst>
  <p:sldIdLst>
    <p:sldId id="273" r:id="rId2"/>
    <p:sldId id="274" r:id="rId3"/>
    <p:sldId id="275" r:id="rId4"/>
    <p:sldId id="257" r:id="rId5"/>
    <p:sldId id="290" r:id="rId6"/>
    <p:sldId id="279" r:id="rId7"/>
    <p:sldId id="280" r:id="rId8"/>
    <p:sldId id="276" r:id="rId9"/>
    <p:sldId id="281" r:id="rId10"/>
    <p:sldId id="292" r:id="rId11"/>
    <p:sldId id="277" r:id="rId12"/>
    <p:sldId id="284" r:id="rId13"/>
    <p:sldId id="278" r:id="rId14"/>
    <p:sldId id="283" r:id="rId15"/>
    <p:sldId id="295" r:id="rId16"/>
    <p:sldId id="293" r:id="rId17"/>
    <p:sldId id="288" r:id="rId18"/>
    <p:sldId id="286" r:id="rId19"/>
    <p:sldId id="272" r:id="rId20"/>
    <p:sldId id="291" r:id="rId21"/>
  </p:sldIdLst>
  <p:sldSz cx="9144000" cy="6858000" type="screen4x3"/>
  <p:notesSz cx="6858000" cy="9144000"/>
  <p:defaultTextStyle>
    <a:defPPr>
      <a:defRPr lang="en-US"/>
    </a:defPPr>
    <a:lvl1pPr marL="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41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83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68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1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50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592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535" algn="l" defTabSz="45694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1"/>
    <p:restoredTop sz="94987" autoAdjust="0"/>
  </p:normalViewPr>
  <p:slideViewPr>
    <p:cSldViewPr snapToGrid="0" snapToObjects="1">
      <p:cViewPr>
        <p:scale>
          <a:sx n="67" d="100"/>
          <a:sy n="67" d="100"/>
        </p:scale>
        <p:origin x="221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Child</a:t>
            </a:r>
            <a:r>
              <a:rPr lang="en-US" sz="2800" baseline="0"/>
              <a:t> IgG Result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B4-4A6F-AF20-81EAD111D2F4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B4-4A6F-AF20-81EAD111D2F4}"/>
              </c:ext>
            </c:extLst>
          </c:dPt>
          <c:cat>
            <c:strRef>
              <c:f>Sheet1!$A$5:$A$6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Sheet1!$B$5:$B$6</c:f>
              <c:numCache>
                <c:formatCode>General</c:formatCode>
                <c:ptCount val="2"/>
                <c:pt idx="0">
                  <c:v>401</c:v>
                </c:pt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B4-4A6F-AF20-81EAD111D2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Mother IgG Result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49-46AA-BDC6-C359784230AE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649-46AA-BDC6-C359784230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03-45C7-B8AA-0174D91D98F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03-45C7-B8AA-0174D91D98F3}"/>
              </c:ext>
            </c:extLst>
          </c:dPt>
          <c:cat>
            <c:strRef>
              <c:f>Sheet1!$A$2:$A$5</c:f>
              <c:strCache>
                <c:ptCount val="2"/>
                <c:pt idx="0">
                  <c:v>Neg</c:v>
                </c:pt>
                <c:pt idx="1">
                  <c:v>Pos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0.17799999999999999</c:v>
                </c:pt>
                <c:pt idx="1">
                  <c:v>0.82199999999999995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9-46AA-BDC6-C35978423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'birth time and exposure'!$B$9</c:f>
              <c:strCache>
                <c:ptCount val="1"/>
                <c:pt idx="0">
                  <c:v>Term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exposure'!$B$10:$B$11</c:f>
              <c:numCache>
                <c:formatCode>0%</c:formatCode>
                <c:ptCount val="2"/>
                <c:pt idx="0">
                  <c:v>0.84099999999999997</c:v>
                </c:pt>
                <c:pt idx="1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D8-4659-B35C-4F344A15F201}"/>
            </c:ext>
          </c:extLst>
        </c:ser>
        <c:ser>
          <c:idx val="1"/>
          <c:order val="1"/>
          <c:tx>
            <c:strRef>
              <c:f>'birth time and exposure'!$C$9</c:f>
              <c:strCache>
                <c:ptCount val="1"/>
                <c:pt idx="0">
                  <c:v>Early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exposure'!$C$10:$C$11</c:f>
              <c:numCache>
                <c:formatCode>0%</c:formatCode>
                <c:ptCount val="2"/>
                <c:pt idx="0">
                  <c:v>8.6999999999999994E-2</c:v>
                </c:pt>
                <c:pt idx="1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D8-4659-B35C-4F344A15F201}"/>
            </c:ext>
          </c:extLst>
        </c:ser>
        <c:ser>
          <c:idx val="2"/>
          <c:order val="2"/>
          <c:tx>
            <c:strRef>
              <c:f>'birth time and exposure'!$D$9</c:f>
              <c:strCache>
                <c:ptCount val="1"/>
                <c:pt idx="0">
                  <c:v>Late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'birth time and exposure'!$A$10:$A$11</c:f>
              <c:strCache>
                <c:ptCount val="2"/>
                <c:pt idx="0">
                  <c:v>Unexposed</c:v>
                </c:pt>
                <c:pt idx="1">
                  <c:v>Exposed</c:v>
                </c:pt>
              </c:strCache>
            </c:strRef>
          </c:cat>
          <c:val>
            <c:numRef>
              <c:f>'birth time and exposure'!$D$10:$D$11</c:f>
              <c:numCache>
                <c:formatCode>0%</c:formatCode>
                <c:ptCount val="2"/>
                <c:pt idx="0">
                  <c:v>7.0999999999999994E-2</c:v>
                </c:pt>
                <c:pt idx="1">
                  <c:v>9.2999999999999999E-2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D8-4659-B35C-4F344A15F2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1514768"/>
        <c:axId val="-2101512720"/>
      </c:barChart>
      <c:catAx>
        <c:axId val="-210151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12720"/>
        <c:crosses val="autoZero"/>
        <c:auto val="1"/>
        <c:lblAlgn val="ctr"/>
        <c:lblOffset val="100"/>
        <c:noMultiLvlLbl val="0"/>
      </c:catAx>
      <c:valAx>
        <c:axId val="-210151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1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Sheet1!$E$2</c:f>
                <c:numCache>
                  <c:formatCode>General</c:formatCode>
                  <c:ptCount val="1"/>
                  <c:pt idx="0">
                    <c:v>3.77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86.79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Sheet1!$D$2</c:f>
                <c:numCache>
                  <c:formatCode>General</c:formatCode>
                  <c:ptCount val="1"/>
                  <c:pt idx="0">
                    <c:v>5.68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Height (cm)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86.75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1538832"/>
        <c:axId val="-2101580992"/>
      </c:barChart>
      <c:catAx>
        <c:axId val="-2101538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01580992"/>
        <c:crosses val="autoZero"/>
        <c:auto val="1"/>
        <c:lblAlgn val="ctr"/>
        <c:lblOffset val="100"/>
        <c:noMultiLvlLbl val="0"/>
      </c:catAx>
      <c:valAx>
        <c:axId val="-210158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153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Exposed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Sheet1!$B$3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C-4414-9E43-4D91602D40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Unexposed</c:v>
                </c:pt>
              </c:strCache>
            </c:strRef>
          </c:tx>
          <c:spPr>
            <a:solidFill>
              <a:schemeClr val="tx1">
                <a:lumMod val="5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Sheet1!$C$3</c:f>
                <c:numCache>
                  <c:formatCode>General</c:formatCode>
                  <c:ptCount val="1"/>
                  <c:pt idx="0">
                    <c:v>1.61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</c:f>
              <c:strCache>
                <c:ptCount val="1"/>
                <c:pt idx="0">
                  <c:v>Weight (kg)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BC-4414-9E43-4D91602D40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04672784"/>
        <c:axId val="2134820720"/>
      </c:barChart>
      <c:catAx>
        <c:axId val="-2104672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4820720"/>
        <c:crosses val="autoZero"/>
        <c:auto val="1"/>
        <c:lblAlgn val="ctr"/>
        <c:lblOffset val="100"/>
        <c:noMultiLvlLbl val="0"/>
      </c:catAx>
      <c:valAx>
        <c:axId val="21348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Weight (kg)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467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37325F-9EC2-154B-A0DA-0E2591E3FD40}" type="doc">
      <dgm:prSet loTypeId="urn:microsoft.com/office/officeart/2005/8/layout/matrix1" loCatId="" qsTypeId="urn:microsoft.com/office/officeart/2005/8/quickstyle/3D1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88D7BDE3-6D27-E342-AD72-AC053F7550A0}">
      <dgm:prSet phldrT="[Text]" custT="1"/>
      <dgm:spPr/>
      <dgm:t>
        <a:bodyPr/>
        <a:lstStyle/>
        <a:p>
          <a:r>
            <a:rPr lang="en-US" sz="3600" dirty="0"/>
            <a:t>Aims</a:t>
          </a:r>
        </a:p>
      </dgm:t>
    </dgm:pt>
    <dgm:pt modelId="{5771193E-85FF-C847-8C08-611C9769A744}" type="parTrans" cxnId="{E64A12A1-12B1-BE4B-829D-771FCE375B7E}">
      <dgm:prSet/>
      <dgm:spPr/>
      <dgm:t>
        <a:bodyPr/>
        <a:lstStyle/>
        <a:p>
          <a:endParaRPr lang="en-US"/>
        </a:p>
      </dgm:t>
    </dgm:pt>
    <dgm:pt modelId="{89BAA61D-2DF9-B54F-8E2D-AE73DD518D70}" type="sibTrans" cxnId="{E64A12A1-12B1-BE4B-829D-771FCE375B7E}">
      <dgm:prSet/>
      <dgm:spPr/>
      <dgm:t>
        <a:bodyPr/>
        <a:lstStyle/>
        <a:p>
          <a:endParaRPr lang="en-US"/>
        </a:p>
      </dgm:t>
    </dgm:pt>
    <dgm:pt modelId="{1196A43F-FEDC-684D-88EB-FE4A17F2DCC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1. Determine the prevalence of MTCT of CHIKV in Grenadian pregnant mothers</a:t>
          </a:r>
        </a:p>
      </dgm:t>
    </dgm:pt>
    <dgm:pt modelId="{F7E9AF97-E302-D241-8B02-B421200D9A5C}" type="parTrans" cxnId="{20C19B2F-5B15-3944-AEA7-2B046D90D45A}">
      <dgm:prSet/>
      <dgm:spPr/>
      <dgm:t>
        <a:bodyPr/>
        <a:lstStyle/>
        <a:p>
          <a:endParaRPr lang="en-US"/>
        </a:p>
      </dgm:t>
    </dgm:pt>
    <dgm:pt modelId="{9CC251DF-DF8C-2D4A-BE16-83B236C21072}" type="sibTrans" cxnId="{20C19B2F-5B15-3944-AEA7-2B046D90D45A}">
      <dgm:prSet/>
      <dgm:spPr/>
      <dgm:t>
        <a:bodyPr/>
        <a:lstStyle/>
        <a:p>
          <a:endParaRPr lang="en-US"/>
        </a:p>
      </dgm:t>
    </dgm:pt>
    <dgm:pt modelId="{FED1F1A8-9017-3944-9F27-AB8709CA41FC}">
      <dgm:prSet phldrT="[Text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gm:t>
    </dgm:pt>
    <dgm:pt modelId="{1301437C-9050-804B-B682-46B9BEEC0C0E}" type="parTrans" cxnId="{345A65FF-AB2B-B243-B5C9-9549ADA0BDFD}">
      <dgm:prSet/>
      <dgm:spPr/>
      <dgm:t>
        <a:bodyPr/>
        <a:lstStyle/>
        <a:p>
          <a:endParaRPr lang="en-US"/>
        </a:p>
      </dgm:t>
    </dgm:pt>
    <dgm:pt modelId="{A76BFD5D-9242-A043-A8C7-D59E6F4F4521}" type="sibTrans" cxnId="{345A65FF-AB2B-B243-B5C9-9549ADA0BDFD}">
      <dgm:prSet/>
      <dgm:spPr/>
      <dgm:t>
        <a:bodyPr/>
        <a:lstStyle/>
        <a:p>
          <a:endParaRPr lang="en-US"/>
        </a:p>
      </dgm:t>
    </dgm:pt>
    <dgm:pt modelId="{589EF570-CA85-B046-B567-EA3D1D532B1A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gm:t>
    </dgm:pt>
    <dgm:pt modelId="{8347D577-0EBB-EF40-86E4-9A9CC414F3D8}" type="parTrans" cxnId="{0C1DFE5C-D8F7-6343-B3DA-95BA64AFCBA2}">
      <dgm:prSet/>
      <dgm:spPr/>
      <dgm:t>
        <a:bodyPr/>
        <a:lstStyle/>
        <a:p>
          <a:endParaRPr lang="en-US"/>
        </a:p>
      </dgm:t>
    </dgm:pt>
    <dgm:pt modelId="{3183E44F-6B0B-C74F-851D-8A419D0EE154}" type="sibTrans" cxnId="{0C1DFE5C-D8F7-6343-B3DA-95BA64AFCBA2}">
      <dgm:prSet/>
      <dgm:spPr/>
      <dgm:t>
        <a:bodyPr/>
        <a:lstStyle/>
        <a:p>
          <a:endParaRPr lang="en-US"/>
        </a:p>
      </dgm:t>
    </dgm:pt>
    <dgm:pt modelId="{7292B04E-28A9-F34C-A908-00D588BC4AAE}">
      <dgm:prSet phldrT="[Text]"/>
      <dgm:spPr/>
      <dgm:t>
        <a:bodyPr/>
        <a:lstStyle/>
        <a:p>
          <a:r>
            <a:rPr lang="en-US" dirty="0"/>
            <a:t>4. Build local capacity for arboviral and neurodevelopmental testing at St. George’s University in Grenada</a:t>
          </a:r>
        </a:p>
      </dgm:t>
    </dgm:pt>
    <dgm:pt modelId="{E130ED78-6E5C-7B4B-9C74-78BD079C7071}" type="parTrans" cxnId="{B9748B52-82B7-2241-8BFF-0622F4367AD3}">
      <dgm:prSet/>
      <dgm:spPr/>
      <dgm:t>
        <a:bodyPr/>
        <a:lstStyle/>
        <a:p>
          <a:endParaRPr lang="en-US"/>
        </a:p>
      </dgm:t>
    </dgm:pt>
    <dgm:pt modelId="{BA575C20-6BB5-F949-BF89-D0845AB6A30D}" type="sibTrans" cxnId="{B9748B52-82B7-2241-8BFF-0622F4367AD3}">
      <dgm:prSet/>
      <dgm:spPr/>
      <dgm:t>
        <a:bodyPr/>
        <a:lstStyle/>
        <a:p>
          <a:endParaRPr lang="en-US"/>
        </a:p>
      </dgm:t>
    </dgm:pt>
    <dgm:pt modelId="{2DEDA577-0B75-CC41-B925-E3B9FB2B163D}" type="pres">
      <dgm:prSet presAssocID="{6137325F-9EC2-154B-A0DA-0E2591E3FD40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8E5A966-389F-2847-BCF9-DB6293478B52}" type="pres">
      <dgm:prSet presAssocID="{6137325F-9EC2-154B-A0DA-0E2591E3FD40}" presName="matrix" presStyleCnt="0"/>
      <dgm:spPr/>
    </dgm:pt>
    <dgm:pt modelId="{AEF6FF04-BFFD-5C4D-BAB7-712344DA6A44}" type="pres">
      <dgm:prSet presAssocID="{6137325F-9EC2-154B-A0DA-0E2591E3FD40}" presName="tile1" presStyleLbl="node1" presStyleIdx="0" presStyleCnt="4"/>
      <dgm:spPr/>
    </dgm:pt>
    <dgm:pt modelId="{807F3CB8-BD0A-6140-A072-51651F7D94D7}" type="pres">
      <dgm:prSet presAssocID="{6137325F-9EC2-154B-A0DA-0E2591E3FD40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54CA152-29D8-D849-B348-091D5C6B8B50}" type="pres">
      <dgm:prSet presAssocID="{6137325F-9EC2-154B-A0DA-0E2591E3FD40}" presName="tile2" presStyleLbl="node1" presStyleIdx="1" presStyleCnt="4"/>
      <dgm:spPr/>
    </dgm:pt>
    <dgm:pt modelId="{603DBEA0-C777-F842-BF1B-FB386BE85873}" type="pres">
      <dgm:prSet presAssocID="{6137325F-9EC2-154B-A0DA-0E2591E3FD40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0503CF-9704-BE45-9B4C-CEF5959DB7DF}" type="pres">
      <dgm:prSet presAssocID="{6137325F-9EC2-154B-A0DA-0E2591E3FD40}" presName="tile3" presStyleLbl="node1" presStyleIdx="2" presStyleCnt="4"/>
      <dgm:spPr/>
    </dgm:pt>
    <dgm:pt modelId="{11BFDFC4-A519-B04C-9B79-BC4BB5C8F893}" type="pres">
      <dgm:prSet presAssocID="{6137325F-9EC2-154B-A0DA-0E2591E3FD40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E1A147F-DA35-F644-B8AC-E092EE1C1F8D}" type="pres">
      <dgm:prSet presAssocID="{6137325F-9EC2-154B-A0DA-0E2591E3FD40}" presName="tile4" presStyleLbl="node1" presStyleIdx="3" presStyleCnt="4"/>
      <dgm:spPr/>
    </dgm:pt>
    <dgm:pt modelId="{1E933E0F-EC18-D943-BC4A-E37B3CA6D056}" type="pres">
      <dgm:prSet presAssocID="{6137325F-9EC2-154B-A0DA-0E2591E3FD40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6AE15C0-0664-864C-B197-D678AE26CD06}" type="pres">
      <dgm:prSet presAssocID="{6137325F-9EC2-154B-A0DA-0E2591E3FD40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8F592D0C-7435-A340-9DC1-253D75AC9517}" type="presOf" srcId="{88D7BDE3-6D27-E342-AD72-AC053F7550A0}" destId="{36AE15C0-0664-864C-B197-D678AE26CD06}" srcOrd="0" destOrd="0" presId="urn:microsoft.com/office/officeart/2005/8/layout/matrix1"/>
    <dgm:cxn modelId="{20C19B2F-5B15-3944-AEA7-2B046D90D45A}" srcId="{88D7BDE3-6D27-E342-AD72-AC053F7550A0}" destId="{1196A43F-FEDC-684D-88EB-FE4A17F2DCC8}" srcOrd="0" destOrd="0" parTransId="{F7E9AF97-E302-D241-8B02-B421200D9A5C}" sibTransId="{9CC251DF-DF8C-2D4A-BE16-83B236C21072}"/>
    <dgm:cxn modelId="{0C1DFE5C-D8F7-6343-B3DA-95BA64AFCBA2}" srcId="{88D7BDE3-6D27-E342-AD72-AC053F7550A0}" destId="{589EF570-CA85-B046-B567-EA3D1D532B1A}" srcOrd="2" destOrd="0" parTransId="{8347D577-0EBB-EF40-86E4-9A9CC414F3D8}" sibTransId="{3183E44F-6B0B-C74F-851D-8A419D0EE154}"/>
    <dgm:cxn modelId="{BD1CF26E-5E08-344F-95D0-167121891AAB}" type="presOf" srcId="{589EF570-CA85-B046-B567-EA3D1D532B1A}" destId="{F80503CF-9704-BE45-9B4C-CEF5959DB7DF}" srcOrd="0" destOrd="0" presId="urn:microsoft.com/office/officeart/2005/8/layout/matrix1"/>
    <dgm:cxn modelId="{0627FA70-DEB0-B744-8457-B02F8CB52199}" type="presOf" srcId="{6137325F-9EC2-154B-A0DA-0E2591E3FD40}" destId="{2DEDA577-0B75-CC41-B925-E3B9FB2B163D}" srcOrd="0" destOrd="0" presId="urn:microsoft.com/office/officeart/2005/8/layout/matrix1"/>
    <dgm:cxn modelId="{B9748B52-82B7-2241-8BFF-0622F4367AD3}" srcId="{88D7BDE3-6D27-E342-AD72-AC053F7550A0}" destId="{7292B04E-28A9-F34C-A908-00D588BC4AAE}" srcOrd="3" destOrd="0" parTransId="{E130ED78-6E5C-7B4B-9C74-78BD079C7071}" sibTransId="{BA575C20-6BB5-F949-BF89-D0845AB6A30D}"/>
    <dgm:cxn modelId="{988D5257-C39B-D647-A38E-C138765A507A}" type="presOf" srcId="{1196A43F-FEDC-684D-88EB-FE4A17F2DCC8}" destId="{AEF6FF04-BFFD-5C4D-BAB7-712344DA6A44}" srcOrd="0" destOrd="0" presId="urn:microsoft.com/office/officeart/2005/8/layout/matrix1"/>
    <dgm:cxn modelId="{87B35F79-3429-B449-AB95-39ECEEE69CC7}" type="presOf" srcId="{7292B04E-28A9-F34C-A908-00D588BC4AAE}" destId="{1E933E0F-EC18-D943-BC4A-E37B3CA6D056}" srcOrd="1" destOrd="0" presId="urn:microsoft.com/office/officeart/2005/8/layout/matrix1"/>
    <dgm:cxn modelId="{DAB5C57B-BC8D-1742-A6E6-9EE4DC2F4D66}" type="presOf" srcId="{FED1F1A8-9017-3944-9F27-AB8709CA41FC}" destId="{254CA152-29D8-D849-B348-091D5C6B8B50}" srcOrd="0" destOrd="0" presId="urn:microsoft.com/office/officeart/2005/8/layout/matrix1"/>
    <dgm:cxn modelId="{73BDA086-B435-7A49-9513-AA3B2A60DAA9}" type="presOf" srcId="{1196A43F-FEDC-684D-88EB-FE4A17F2DCC8}" destId="{807F3CB8-BD0A-6140-A072-51651F7D94D7}" srcOrd="1" destOrd="0" presId="urn:microsoft.com/office/officeart/2005/8/layout/matrix1"/>
    <dgm:cxn modelId="{7CDB848C-116C-2649-9A82-5EAECA43D0DE}" type="presOf" srcId="{7292B04E-28A9-F34C-A908-00D588BC4AAE}" destId="{DE1A147F-DA35-F644-B8AC-E092EE1C1F8D}" srcOrd="0" destOrd="0" presId="urn:microsoft.com/office/officeart/2005/8/layout/matrix1"/>
    <dgm:cxn modelId="{E64A12A1-12B1-BE4B-829D-771FCE375B7E}" srcId="{6137325F-9EC2-154B-A0DA-0E2591E3FD40}" destId="{88D7BDE3-6D27-E342-AD72-AC053F7550A0}" srcOrd="0" destOrd="0" parTransId="{5771193E-85FF-C847-8C08-611C9769A744}" sibTransId="{89BAA61D-2DF9-B54F-8E2D-AE73DD518D70}"/>
    <dgm:cxn modelId="{9FED81A7-5CFB-4244-9571-199AA07313A7}" type="presOf" srcId="{FED1F1A8-9017-3944-9F27-AB8709CA41FC}" destId="{603DBEA0-C777-F842-BF1B-FB386BE85873}" srcOrd="1" destOrd="0" presId="urn:microsoft.com/office/officeart/2005/8/layout/matrix1"/>
    <dgm:cxn modelId="{96EFF2C1-564E-7B4E-B208-85757D140EE7}" type="presOf" srcId="{589EF570-CA85-B046-B567-EA3D1D532B1A}" destId="{11BFDFC4-A519-B04C-9B79-BC4BB5C8F893}" srcOrd="1" destOrd="0" presId="urn:microsoft.com/office/officeart/2005/8/layout/matrix1"/>
    <dgm:cxn modelId="{345A65FF-AB2B-B243-B5C9-9549ADA0BDFD}" srcId="{88D7BDE3-6D27-E342-AD72-AC053F7550A0}" destId="{FED1F1A8-9017-3944-9F27-AB8709CA41FC}" srcOrd="1" destOrd="0" parTransId="{1301437C-9050-804B-B682-46B9BEEC0C0E}" sibTransId="{A76BFD5D-9242-A043-A8C7-D59E6F4F4521}"/>
    <dgm:cxn modelId="{5123EC6B-FB8C-C64A-8192-A50DD74296D9}" type="presParOf" srcId="{2DEDA577-0B75-CC41-B925-E3B9FB2B163D}" destId="{E8E5A966-389F-2847-BCF9-DB6293478B52}" srcOrd="0" destOrd="0" presId="urn:microsoft.com/office/officeart/2005/8/layout/matrix1"/>
    <dgm:cxn modelId="{703BEF96-5C88-E94D-A5A9-27EF6D511E1C}" type="presParOf" srcId="{E8E5A966-389F-2847-BCF9-DB6293478B52}" destId="{AEF6FF04-BFFD-5C4D-BAB7-712344DA6A44}" srcOrd="0" destOrd="0" presId="urn:microsoft.com/office/officeart/2005/8/layout/matrix1"/>
    <dgm:cxn modelId="{C5BF83F6-7DD8-C24D-A15A-101C38716463}" type="presParOf" srcId="{E8E5A966-389F-2847-BCF9-DB6293478B52}" destId="{807F3CB8-BD0A-6140-A072-51651F7D94D7}" srcOrd="1" destOrd="0" presId="urn:microsoft.com/office/officeart/2005/8/layout/matrix1"/>
    <dgm:cxn modelId="{430C6D43-ECF4-8841-A4D3-522165213CE2}" type="presParOf" srcId="{E8E5A966-389F-2847-BCF9-DB6293478B52}" destId="{254CA152-29D8-D849-B348-091D5C6B8B50}" srcOrd="2" destOrd="0" presId="urn:microsoft.com/office/officeart/2005/8/layout/matrix1"/>
    <dgm:cxn modelId="{6B027398-2D5C-1D44-8BA9-B5411DC3B659}" type="presParOf" srcId="{E8E5A966-389F-2847-BCF9-DB6293478B52}" destId="{603DBEA0-C777-F842-BF1B-FB386BE85873}" srcOrd="3" destOrd="0" presId="urn:microsoft.com/office/officeart/2005/8/layout/matrix1"/>
    <dgm:cxn modelId="{9925A9E5-8552-BA4A-8A07-4063E2A01747}" type="presParOf" srcId="{E8E5A966-389F-2847-BCF9-DB6293478B52}" destId="{F80503CF-9704-BE45-9B4C-CEF5959DB7DF}" srcOrd="4" destOrd="0" presId="urn:microsoft.com/office/officeart/2005/8/layout/matrix1"/>
    <dgm:cxn modelId="{BE3404E9-56D1-F74E-90C5-100C89EA7411}" type="presParOf" srcId="{E8E5A966-389F-2847-BCF9-DB6293478B52}" destId="{11BFDFC4-A519-B04C-9B79-BC4BB5C8F893}" srcOrd="5" destOrd="0" presId="urn:microsoft.com/office/officeart/2005/8/layout/matrix1"/>
    <dgm:cxn modelId="{FD742E22-2E1A-E848-8F93-4D764AA457FD}" type="presParOf" srcId="{E8E5A966-389F-2847-BCF9-DB6293478B52}" destId="{DE1A147F-DA35-F644-B8AC-E092EE1C1F8D}" srcOrd="6" destOrd="0" presId="urn:microsoft.com/office/officeart/2005/8/layout/matrix1"/>
    <dgm:cxn modelId="{8DDDD9FF-1932-4148-9D72-EC6CC479A9F6}" type="presParOf" srcId="{E8E5A966-389F-2847-BCF9-DB6293478B52}" destId="{1E933E0F-EC18-D943-BC4A-E37B3CA6D056}" srcOrd="7" destOrd="0" presId="urn:microsoft.com/office/officeart/2005/8/layout/matrix1"/>
    <dgm:cxn modelId="{EE814935-F39C-8242-B9B2-05C2D997A627}" type="presParOf" srcId="{2DEDA577-0B75-CC41-B925-E3B9FB2B163D}" destId="{36AE15C0-0664-864C-B197-D678AE26CD0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094957-650A-854C-8D13-7671DEC519C3}" type="doc">
      <dgm:prSet loTypeId="urn:microsoft.com/office/officeart/2005/8/layout/process2" loCatId="" qsTypeId="urn:microsoft.com/office/officeart/2005/8/quickstyle/3D3" qsCatId="3D" csTypeId="urn:microsoft.com/office/officeart/2005/8/colors/accent1_1" csCatId="accent1" phldr="1"/>
      <dgm:spPr/>
    </dgm:pt>
    <dgm:pt modelId="{27D59FBA-8444-F34C-B466-9D9724C457F3}">
      <dgm:prSet phldrT="[Text]" custT="1"/>
      <dgm:spPr/>
      <dgm:t>
        <a:bodyPr/>
        <a:lstStyle/>
        <a:p>
          <a:r>
            <a:rPr lang="en-US" sz="1400" dirty="0"/>
            <a:t>Enroll approximately 1000 mothers and their children who gave birth during and after the CHIKV outbreak</a:t>
          </a:r>
        </a:p>
      </dgm:t>
    </dgm:pt>
    <dgm:pt modelId="{C6C4BA71-9309-894D-BAE9-42006E225DB2}" type="parTrans" cxnId="{F2607136-6191-C841-ADAE-1ECB7D99C534}">
      <dgm:prSet/>
      <dgm:spPr/>
      <dgm:t>
        <a:bodyPr/>
        <a:lstStyle/>
        <a:p>
          <a:endParaRPr lang="en-US"/>
        </a:p>
      </dgm:t>
    </dgm:pt>
    <dgm:pt modelId="{65916B22-7B3D-7E40-85D8-8263B8898C30}" type="sibTrans" cxnId="{F2607136-6191-C841-ADAE-1ECB7D99C534}">
      <dgm:prSet/>
      <dgm:spPr/>
      <dgm:t>
        <a:bodyPr/>
        <a:lstStyle/>
        <a:p>
          <a:endParaRPr lang="en-US"/>
        </a:p>
      </dgm:t>
    </dgm:pt>
    <dgm:pt modelId="{690BDFFA-6F5C-A94F-815E-8D2C64450904}">
      <dgm:prSet phldrT="[Text]" custT="1"/>
      <dgm:spPr/>
      <dgm:t>
        <a:bodyPr/>
        <a:lstStyle/>
        <a:p>
          <a:r>
            <a:rPr lang="en-US" sz="1400" dirty="0"/>
            <a:t>Completion of multiple questionnaires about home environment, relationships, food security and pregnancy outcomes</a:t>
          </a:r>
        </a:p>
      </dgm:t>
    </dgm:pt>
    <dgm:pt modelId="{C4017E44-2536-3C48-933F-E114BAA3850B}" type="parTrans" cxnId="{46762F26-0173-9540-926E-343554F2D510}">
      <dgm:prSet/>
      <dgm:spPr/>
      <dgm:t>
        <a:bodyPr/>
        <a:lstStyle/>
        <a:p>
          <a:endParaRPr lang="en-US"/>
        </a:p>
      </dgm:t>
    </dgm:pt>
    <dgm:pt modelId="{A49982F4-4BC4-C241-8E05-3DDB9E5C95DB}" type="sibTrans" cxnId="{46762F26-0173-9540-926E-343554F2D510}">
      <dgm:prSet/>
      <dgm:spPr/>
      <dgm:t>
        <a:bodyPr/>
        <a:lstStyle/>
        <a:p>
          <a:endParaRPr lang="en-US"/>
        </a:p>
      </dgm:t>
    </dgm:pt>
    <dgm:pt modelId="{6E6CE5A0-2953-FE41-AF84-D0B5FC4C9133}">
      <dgm:prSet phldrT="[Text]" custT="1"/>
      <dgm:spPr/>
      <dgm:t>
        <a:bodyPr/>
        <a:lstStyle/>
        <a:p>
          <a:r>
            <a:rPr lang="en-US" sz="1400" dirty="0"/>
            <a:t>Measure child’s neurodevelopment </a:t>
          </a:r>
          <a:r>
            <a:rPr lang="en-US" sz="1400" b="1" dirty="0"/>
            <a:t>using Intergrowth-21st Neurodevelopment Assessment (</a:t>
          </a:r>
          <a:r>
            <a:rPr lang="en-US" sz="1400" b="1" dirty="0" err="1"/>
            <a:t>interNDA</a:t>
          </a:r>
          <a:r>
            <a:rPr lang="en-US" sz="1400" b="1" dirty="0"/>
            <a:t>)</a:t>
          </a:r>
          <a:r>
            <a:rPr lang="en-US" sz="1400" dirty="0"/>
            <a:t> including hearing</a:t>
          </a:r>
          <a:r>
            <a:rPr lang="en-US" sz="1400" baseline="0" dirty="0"/>
            <a:t> and </a:t>
          </a:r>
          <a:r>
            <a:rPr lang="en-US" sz="1400" dirty="0"/>
            <a:t>vision</a:t>
          </a:r>
        </a:p>
      </dgm:t>
    </dgm:pt>
    <dgm:pt modelId="{0EE08EAD-7078-054B-8BAB-BDD9940A1DAB}" type="parTrans" cxnId="{7D864FC0-316E-7F42-B3A3-DF77ED962547}">
      <dgm:prSet/>
      <dgm:spPr/>
      <dgm:t>
        <a:bodyPr/>
        <a:lstStyle/>
        <a:p>
          <a:endParaRPr lang="en-US"/>
        </a:p>
      </dgm:t>
    </dgm:pt>
    <dgm:pt modelId="{3F5D132E-7E4D-3F45-9B49-ADE54CD36AF6}" type="sibTrans" cxnId="{7D864FC0-316E-7F42-B3A3-DF77ED962547}">
      <dgm:prSet/>
      <dgm:spPr/>
      <dgm:t>
        <a:bodyPr/>
        <a:lstStyle/>
        <a:p>
          <a:endParaRPr lang="en-US"/>
        </a:p>
      </dgm:t>
    </dgm:pt>
    <dgm:pt modelId="{80A3CD61-39A1-484F-A0BC-6FA2AC3251CC}">
      <dgm:prSet custT="1"/>
      <dgm:spPr/>
      <dgm:t>
        <a:bodyPr/>
        <a:lstStyle/>
        <a:p>
          <a:r>
            <a:rPr lang="en-US" sz="1400" dirty="0"/>
            <a:t>Test mother and child blood for prior exposure to CHIKV using </a:t>
          </a:r>
          <a:r>
            <a:rPr lang="en-US" sz="1400" dirty="0" err="1"/>
            <a:t>InBIOS</a:t>
          </a:r>
          <a:r>
            <a:rPr lang="en-US" sz="1400" dirty="0"/>
            <a:t> IgG ELISA</a:t>
          </a:r>
        </a:p>
      </dgm:t>
    </dgm:pt>
    <dgm:pt modelId="{06AAD5A5-ED0B-1F42-8876-F5BEAF3A51D9}" type="parTrans" cxnId="{CD9FA7C0-37EE-CA47-AD2B-49FE1525D224}">
      <dgm:prSet/>
      <dgm:spPr/>
      <dgm:t>
        <a:bodyPr/>
        <a:lstStyle/>
        <a:p>
          <a:endParaRPr lang="en-US"/>
        </a:p>
      </dgm:t>
    </dgm:pt>
    <dgm:pt modelId="{88389044-CC34-6642-9BEB-96391FD2FCBF}" type="sibTrans" cxnId="{CD9FA7C0-37EE-CA47-AD2B-49FE1525D224}">
      <dgm:prSet/>
      <dgm:spPr/>
      <dgm:t>
        <a:bodyPr/>
        <a:lstStyle/>
        <a:p>
          <a:endParaRPr lang="en-US"/>
        </a:p>
      </dgm:t>
    </dgm:pt>
    <dgm:pt modelId="{9D0D7295-D1F1-0C46-8B1F-DDB4BDBF2F24}">
      <dgm:prSet custT="1"/>
      <dgm:spPr/>
      <dgm:t>
        <a:bodyPr/>
        <a:lstStyle/>
        <a:p>
          <a:endParaRPr lang="en-US" sz="1400" dirty="0"/>
        </a:p>
        <a:p>
          <a:r>
            <a:rPr lang="en-US" sz="1400" dirty="0"/>
            <a:t>Compare neurodevelopment in those children born to mothers with CHIKV exposure during pregnancy to those with mothers infected outside of pregnancy
</a:t>
          </a:r>
          <a:r>
            <a:rPr lang="en-US" sz="900" dirty="0"/>
            <a:t> </a:t>
          </a:r>
        </a:p>
      </dgm:t>
    </dgm:pt>
    <dgm:pt modelId="{C33DB579-C025-084F-8E73-B8C362281986}" type="parTrans" cxnId="{A7A690B8-7AEF-CE4F-B0B4-6C4E5605E426}">
      <dgm:prSet/>
      <dgm:spPr/>
      <dgm:t>
        <a:bodyPr/>
        <a:lstStyle/>
        <a:p>
          <a:endParaRPr lang="en-US"/>
        </a:p>
      </dgm:t>
    </dgm:pt>
    <dgm:pt modelId="{9738196B-0185-3043-9F80-F1E60E72B9DF}" type="sibTrans" cxnId="{A7A690B8-7AEF-CE4F-B0B4-6C4E5605E426}">
      <dgm:prSet/>
      <dgm:spPr/>
      <dgm:t>
        <a:bodyPr/>
        <a:lstStyle/>
        <a:p>
          <a:endParaRPr lang="en-US"/>
        </a:p>
      </dgm:t>
    </dgm:pt>
    <dgm:pt modelId="{EA3C6A09-3984-1942-8403-6E2C8DE10B7E}" type="pres">
      <dgm:prSet presAssocID="{55094957-650A-854C-8D13-7671DEC519C3}" presName="linearFlow" presStyleCnt="0">
        <dgm:presLayoutVars>
          <dgm:resizeHandles val="exact"/>
        </dgm:presLayoutVars>
      </dgm:prSet>
      <dgm:spPr/>
    </dgm:pt>
    <dgm:pt modelId="{17C74FEC-9578-AF4E-AD3A-BE5139E29066}" type="pres">
      <dgm:prSet presAssocID="{27D59FBA-8444-F34C-B466-9D9724C457F3}" presName="node" presStyleLbl="node1" presStyleIdx="0" presStyleCnt="5" custScaleX="209402">
        <dgm:presLayoutVars>
          <dgm:bulletEnabled val="1"/>
        </dgm:presLayoutVars>
      </dgm:prSet>
      <dgm:spPr/>
    </dgm:pt>
    <dgm:pt modelId="{68B9C7BD-3C34-2943-BB4B-DD00228BF473}" type="pres">
      <dgm:prSet presAssocID="{65916B22-7B3D-7E40-85D8-8263B8898C30}" presName="sibTrans" presStyleLbl="sibTrans2D1" presStyleIdx="0" presStyleCnt="4"/>
      <dgm:spPr/>
    </dgm:pt>
    <dgm:pt modelId="{9ED1BE44-97EE-E640-A2B2-C371AA557F0F}" type="pres">
      <dgm:prSet presAssocID="{65916B22-7B3D-7E40-85D8-8263B8898C30}" presName="connectorText" presStyleLbl="sibTrans2D1" presStyleIdx="0" presStyleCnt="4"/>
      <dgm:spPr/>
    </dgm:pt>
    <dgm:pt modelId="{09964CC2-6690-4145-B2A7-84C836C0FF42}" type="pres">
      <dgm:prSet presAssocID="{690BDFFA-6F5C-A94F-815E-8D2C64450904}" presName="node" presStyleLbl="node1" presStyleIdx="1" presStyleCnt="5" custScaleX="213675">
        <dgm:presLayoutVars>
          <dgm:bulletEnabled val="1"/>
        </dgm:presLayoutVars>
      </dgm:prSet>
      <dgm:spPr/>
    </dgm:pt>
    <dgm:pt modelId="{6308C30A-EA57-F449-BCB5-06B18A91824E}" type="pres">
      <dgm:prSet presAssocID="{A49982F4-4BC4-C241-8E05-3DDB9E5C95DB}" presName="sibTrans" presStyleLbl="sibTrans2D1" presStyleIdx="1" presStyleCnt="4"/>
      <dgm:spPr/>
    </dgm:pt>
    <dgm:pt modelId="{893C3714-5132-2D4A-9134-A99BAEDA08C6}" type="pres">
      <dgm:prSet presAssocID="{A49982F4-4BC4-C241-8E05-3DDB9E5C95DB}" presName="connectorText" presStyleLbl="sibTrans2D1" presStyleIdx="1" presStyleCnt="4"/>
      <dgm:spPr/>
    </dgm:pt>
    <dgm:pt modelId="{5B02213C-6B48-8843-ACA1-AE232531576B}" type="pres">
      <dgm:prSet presAssocID="{6E6CE5A0-2953-FE41-AF84-D0B5FC4C9133}" presName="node" presStyleLbl="node1" presStyleIdx="2" presStyleCnt="5" custScaleX="209402">
        <dgm:presLayoutVars>
          <dgm:bulletEnabled val="1"/>
        </dgm:presLayoutVars>
      </dgm:prSet>
      <dgm:spPr/>
    </dgm:pt>
    <dgm:pt modelId="{DFD2BFD8-6039-1F4A-BFE6-DF21B9C07544}" type="pres">
      <dgm:prSet presAssocID="{3F5D132E-7E4D-3F45-9B49-ADE54CD36AF6}" presName="sibTrans" presStyleLbl="sibTrans2D1" presStyleIdx="2" presStyleCnt="4"/>
      <dgm:spPr/>
    </dgm:pt>
    <dgm:pt modelId="{B913E96B-4771-2C47-B95F-61CACCA1DACD}" type="pres">
      <dgm:prSet presAssocID="{3F5D132E-7E4D-3F45-9B49-ADE54CD36AF6}" presName="connectorText" presStyleLbl="sibTrans2D1" presStyleIdx="2" presStyleCnt="4"/>
      <dgm:spPr/>
    </dgm:pt>
    <dgm:pt modelId="{035F79A4-FB06-9846-B9E3-61EAC35EBE36}" type="pres">
      <dgm:prSet presAssocID="{80A3CD61-39A1-484F-A0BC-6FA2AC3251CC}" presName="node" presStyleLbl="node1" presStyleIdx="3" presStyleCnt="5" custScaleX="208547">
        <dgm:presLayoutVars>
          <dgm:bulletEnabled val="1"/>
        </dgm:presLayoutVars>
      </dgm:prSet>
      <dgm:spPr/>
    </dgm:pt>
    <dgm:pt modelId="{D667027C-7A8A-0548-9E8F-77CC869D6FC9}" type="pres">
      <dgm:prSet presAssocID="{88389044-CC34-6642-9BEB-96391FD2FCBF}" presName="sibTrans" presStyleLbl="sibTrans2D1" presStyleIdx="3" presStyleCnt="4"/>
      <dgm:spPr/>
    </dgm:pt>
    <dgm:pt modelId="{432FD083-76B6-2043-BEAF-F48E6C9EC23F}" type="pres">
      <dgm:prSet presAssocID="{88389044-CC34-6642-9BEB-96391FD2FCBF}" presName="connectorText" presStyleLbl="sibTrans2D1" presStyleIdx="3" presStyleCnt="4"/>
      <dgm:spPr/>
    </dgm:pt>
    <dgm:pt modelId="{37C7EFDA-2269-6F4A-883E-A63F22C7D546}" type="pres">
      <dgm:prSet presAssocID="{9D0D7295-D1F1-0C46-8B1F-DDB4BDBF2F24}" presName="node" presStyleLbl="node1" presStyleIdx="4" presStyleCnt="5" custScaleX="211966" custLinFactNeighborY="3724">
        <dgm:presLayoutVars>
          <dgm:bulletEnabled val="1"/>
        </dgm:presLayoutVars>
      </dgm:prSet>
      <dgm:spPr/>
    </dgm:pt>
  </dgm:ptLst>
  <dgm:cxnLst>
    <dgm:cxn modelId="{D8E9770F-558F-E242-9CA1-2F91F1A81157}" type="presOf" srcId="{690BDFFA-6F5C-A94F-815E-8D2C64450904}" destId="{09964CC2-6690-4145-B2A7-84C836C0FF42}" srcOrd="0" destOrd="0" presId="urn:microsoft.com/office/officeart/2005/8/layout/process2"/>
    <dgm:cxn modelId="{B8E6F111-D4F2-3F42-8D35-FA9821542F76}" type="presOf" srcId="{A49982F4-4BC4-C241-8E05-3DDB9E5C95DB}" destId="{893C3714-5132-2D4A-9134-A99BAEDA08C6}" srcOrd="1" destOrd="0" presId="urn:microsoft.com/office/officeart/2005/8/layout/process2"/>
    <dgm:cxn modelId="{7A495823-1EA0-2247-BF7B-4625BD917174}" type="presOf" srcId="{A49982F4-4BC4-C241-8E05-3DDB9E5C95DB}" destId="{6308C30A-EA57-F449-BCB5-06B18A91824E}" srcOrd="0" destOrd="0" presId="urn:microsoft.com/office/officeart/2005/8/layout/process2"/>
    <dgm:cxn modelId="{46762F26-0173-9540-926E-343554F2D510}" srcId="{55094957-650A-854C-8D13-7671DEC519C3}" destId="{690BDFFA-6F5C-A94F-815E-8D2C64450904}" srcOrd="1" destOrd="0" parTransId="{C4017E44-2536-3C48-933F-E114BAA3850B}" sibTransId="{A49982F4-4BC4-C241-8E05-3DDB9E5C95DB}"/>
    <dgm:cxn modelId="{6D98E52B-80A4-C641-9648-A1A433F04BD3}" type="presOf" srcId="{55094957-650A-854C-8D13-7671DEC519C3}" destId="{EA3C6A09-3984-1942-8403-6E2C8DE10B7E}" srcOrd="0" destOrd="0" presId="urn:microsoft.com/office/officeart/2005/8/layout/process2"/>
    <dgm:cxn modelId="{0D05EE2D-0460-A840-8F79-C7AB1D9236D7}" type="presOf" srcId="{3F5D132E-7E4D-3F45-9B49-ADE54CD36AF6}" destId="{DFD2BFD8-6039-1F4A-BFE6-DF21B9C07544}" srcOrd="0" destOrd="0" presId="urn:microsoft.com/office/officeart/2005/8/layout/process2"/>
    <dgm:cxn modelId="{F2607136-6191-C841-ADAE-1ECB7D99C534}" srcId="{55094957-650A-854C-8D13-7671DEC519C3}" destId="{27D59FBA-8444-F34C-B466-9D9724C457F3}" srcOrd="0" destOrd="0" parTransId="{C6C4BA71-9309-894D-BAE9-42006E225DB2}" sibTransId="{65916B22-7B3D-7E40-85D8-8263B8898C30}"/>
    <dgm:cxn modelId="{80C18940-DD39-D34D-ADB8-1B3701A01D90}" type="presOf" srcId="{65916B22-7B3D-7E40-85D8-8263B8898C30}" destId="{68B9C7BD-3C34-2943-BB4B-DD00228BF473}" srcOrd="0" destOrd="0" presId="urn:microsoft.com/office/officeart/2005/8/layout/process2"/>
    <dgm:cxn modelId="{2F6FF170-D32A-2643-ACE1-5BAD935B0A70}" type="presOf" srcId="{65916B22-7B3D-7E40-85D8-8263B8898C30}" destId="{9ED1BE44-97EE-E640-A2B2-C371AA557F0F}" srcOrd="1" destOrd="0" presId="urn:microsoft.com/office/officeart/2005/8/layout/process2"/>
    <dgm:cxn modelId="{DB46D78E-6C02-6F44-8684-F3FA21F56C78}" type="presOf" srcId="{88389044-CC34-6642-9BEB-96391FD2FCBF}" destId="{432FD083-76B6-2043-BEAF-F48E6C9EC23F}" srcOrd="1" destOrd="0" presId="urn:microsoft.com/office/officeart/2005/8/layout/process2"/>
    <dgm:cxn modelId="{C4D3329D-124E-E740-BDCB-F93875BCA039}" type="presOf" srcId="{6E6CE5A0-2953-FE41-AF84-D0B5FC4C9133}" destId="{5B02213C-6B48-8843-ACA1-AE232531576B}" srcOrd="0" destOrd="0" presId="urn:microsoft.com/office/officeart/2005/8/layout/process2"/>
    <dgm:cxn modelId="{0DF26BA7-C1DA-334A-9AAC-37972D17EE10}" type="presOf" srcId="{3F5D132E-7E4D-3F45-9B49-ADE54CD36AF6}" destId="{B913E96B-4771-2C47-B95F-61CACCA1DACD}" srcOrd="1" destOrd="0" presId="urn:microsoft.com/office/officeart/2005/8/layout/process2"/>
    <dgm:cxn modelId="{98092AB0-C16C-ED40-B965-0D77D73485BE}" type="presOf" srcId="{88389044-CC34-6642-9BEB-96391FD2FCBF}" destId="{D667027C-7A8A-0548-9E8F-77CC869D6FC9}" srcOrd="0" destOrd="0" presId="urn:microsoft.com/office/officeart/2005/8/layout/process2"/>
    <dgm:cxn modelId="{A7A690B8-7AEF-CE4F-B0B4-6C4E5605E426}" srcId="{55094957-650A-854C-8D13-7671DEC519C3}" destId="{9D0D7295-D1F1-0C46-8B1F-DDB4BDBF2F24}" srcOrd="4" destOrd="0" parTransId="{C33DB579-C025-084F-8E73-B8C362281986}" sibTransId="{9738196B-0185-3043-9F80-F1E60E72B9DF}"/>
    <dgm:cxn modelId="{7D864FC0-316E-7F42-B3A3-DF77ED962547}" srcId="{55094957-650A-854C-8D13-7671DEC519C3}" destId="{6E6CE5A0-2953-FE41-AF84-D0B5FC4C9133}" srcOrd="2" destOrd="0" parTransId="{0EE08EAD-7078-054B-8BAB-BDD9940A1DAB}" sibTransId="{3F5D132E-7E4D-3F45-9B49-ADE54CD36AF6}"/>
    <dgm:cxn modelId="{CD9FA7C0-37EE-CA47-AD2B-49FE1525D224}" srcId="{55094957-650A-854C-8D13-7671DEC519C3}" destId="{80A3CD61-39A1-484F-A0BC-6FA2AC3251CC}" srcOrd="3" destOrd="0" parTransId="{06AAD5A5-ED0B-1F42-8876-F5BEAF3A51D9}" sibTransId="{88389044-CC34-6642-9BEB-96391FD2FCBF}"/>
    <dgm:cxn modelId="{C21D2BE5-6A90-B24F-B56A-584AB2D53FEE}" type="presOf" srcId="{27D59FBA-8444-F34C-B466-9D9724C457F3}" destId="{17C74FEC-9578-AF4E-AD3A-BE5139E29066}" srcOrd="0" destOrd="0" presId="urn:microsoft.com/office/officeart/2005/8/layout/process2"/>
    <dgm:cxn modelId="{3BFFE2E6-F1F4-9543-89A4-431369C30064}" type="presOf" srcId="{80A3CD61-39A1-484F-A0BC-6FA2AC3251CC}" destId="{035F79A4-FB06-9846-B9E3-61EAC35EBE36}" srcOrd="0" destOrd="0" presId="urn:microsoft.com/office/officeart/2005/8/layout/process2"/>
    <dgm:cxn modelId="{46C15DF5-C8E0-164C-A645-F53547DAD08E}" type="presOf" srcId="{9D0D7295-D1F1-0C46-8B1F-DDB4BDBF2F24}" destId="{37C7EFDA-2269-6F4A-883E-A63F22C7D546}" srcOrd="0" destOrd="0" presId="urn:microsoft.com/office/officeart/2005/8/layout/process2"/>
    <dgm:cxn modelId="{ABBB819A-9C67-6F4C-A228-01BB746AD5E3}" type="presParOf" srcId="{EA3C6A09-3984-1942-8403-6E2C8DE10B7E}" destId="{17C74FEC-9578-AF4E-AD3A-BE5139E29066}" srcOrd="0" destOrd="0" presId="urn:microsoft.com/office/officeart/2005/8/layout/process2"/>
    <dgm:cxn modelId="{502ACC76-B1D6-E34D-8760-39F33D2BB564}" type="presParOf" srcId="{EA3C6A09-3984-1942-8403-6E2C8DE10B7E}" destId="{68B9C7BD-3C34-2943-BB4B-DD00228BF473}" srcOrd="1" destOrd="0" presId="urn:microsoft.com/office/officeart/2005/8/layout/process2"/>
    <dgm:cxn modelId="{59CFCBB1-61D6-484B-88FF-8A5F387DC167}" type="presParOf" srcId="{68B9C7BD-3C34-2943-BB4B-DD00228BF473}" destId="{9ED1BE44-97EE-E640-A2B2-C371AA557F0F}" srcOrd="0" destOrd="0" presId="urn:microsoft.com/office/officeart/2005/8/layout/process2"/>
    <dgm:cxn modelId="{092B6527-CC5F-B149-AD1C-02993B24584E}" type="presParOf" srcId="{EA3C6A09-3984-1942-8403-6E2C8DE10B7E}" destId="{09964CC2-6690-4145-B2A7-84C836C0FF42}" srcOrd="2" destOrd="0" presId="urn:microsoft.com/office/officeart/2005/8/layout/process2"/>
    <dgm:cxn modelId="{39DAB219-172A-7649-B34F-C83C9D6B093D}" type="presParOf" srcId="{EA3C6A09-3984-1942-8403-6E2C8DE10B7E}" destId="{6308C30A-EA57-F449-BCB5-06B18A91824E}" srcOrd="3" destOrd="0" presId="urn:microsoft.com/office/officeart/2005/8/layout/process2"/>
    <dgm:cxn modelId="{F071B131-E8A8-7248-9F31-E9F5423DB68A}" type="presParOf" srcId="{6308C30A-EA57-F449-BCB5-06B18A91824E}" destId="{893C3714-5132-2D4A-9134-A99BAEDA08C6}" srcOrd="0" destOrd="0" presId="urn:microsoft.com/office/officeart/2005/8/layout/process2"/>
    <dgm:cxn modelId="{02668158-3AD3-1244-94B6-13523F585E52}" type="presParOf" srcId="{EA3C6A09-3984-1942-8403-6E2C8DE10B7E}" destId="{5B02213C-6B48-8843-ACA1-AE232531576B}" srcOrd="4" destOrd="0" presId="urn:microsoft.com/office/officeart/2005/8/layout/process2"/>
    <dgm:cxn modelId="{4B57A946-6F56-624B-A7D5-7EC1ADD403C0}" type="presParOf" srcId="{EA3C6A09-3984-1942-8403-6E2C8DE10B7E}" destId="{DFD2BFD8-6039-1F4A-BFE6-DF21B9C07544}" srcOrd="5" destOrd="0" presId="urn:microsoft.com/office/officeart/2005/8/layout/process2"/>
    <dgm:cxn modelId="{9C915343-C9F6-E245-9F17-D525C638BF0B}" type="presParOf" srcId="{DFD2BFD8-6039-1F4A-BFE6-DF21B9C07544}" destId="{B913E96B-4771-2C47-B95F-61CACCA1DACD}" srcOrd="0" destOrd="0" presId="urn:microsoft.com/office/officeart/2005/8/layout/process2"/>
    <dgm:cxn modelId="{FA825D8F-F015-664F-90FE-10267E73D686}" type="presParOf" srcId="{EA3C6A09-3984-1942-8403-6E2C8DE10B7E}" destId="{035F79A4-FB06-9846-B9E3-61EAC35EBE36}" srcOrd="6" destOrd="0" presId="urn:microsoft.com/office/officeart/2005/8/layout/process2"/>
    <dgm:cxn modelId="{BE6F4EC4-B79C-004C-830D-FA341A331B56}" type="presParOf" srcId="{EA3C6A09-3984-1942-8403-6E2C8DE10B7E}" destId="{D667027C-7A8A-0548-9E8F-77CC869D6FC9}" srcOrd="7" destOrd="0" presId="urn:microsoft.com/office/officeart/2005/8/layout/process2"/>
    <dgm:cxn modelId="{07FD334B-618D-5B42-B11B-1A63B35E3931}" type="presParOf" srcId="{D667027C-7A8A-0548-9E8F-77CC869D6FC9}" destId="{432FD083-76B6-2043-BEAF-F48E6C9EC23F}" srcOrd="0" destOrd="0" presId="urn:microsoft.com/office/officeart/2005/8/layout/process2"/>
    <dgm:cxn modelId="{5E0605AC-B1A2-2548-BDA9-3B02817A8B17}" type="presParOf" srcId="{EA3C6A09-3984-1942-8403-6E2C8DE10B7E}" destId="{37C7EFDA-2269-6F4A-883E-A63F22C7D54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6FF04-BFFD-5C4D-BAB7-712344DA6A44}">
      <dsp:nvSpPr>
        <dsp:cNvPr id="0" name=""/>
        <dsp:cNvSpPr/>
      </dsp:nvSpPr>
      <dsp:spPr>
        <a:xfrm rot="16200000">
          <a:off x="595860" y="-595860"/>
          <a:ext cx="2440738" cy="3632460"/>
        </a:xfrm>
        <a:prstGeom prst="round1Rect">
          <a:avLst/>
        </a:prstGeom>
        <a:solidFill>
          <a:schemeClr val="accent5">
            <a:lumMod val="7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Determine the prevalence of MTCT of CHIKV in Grenadian pregnant mothers</a:t>
          </a:r>
        </a:p>
      </dsp:txBody>
      <dsp:txXfrm rot="5400000">
        <a:off x="0" y="0"/>
        <a:ext cx="3632460" cy="1830553"/>
      </dsp:txXfrm>
    </dsp:sp>
    <dsp:sp modelId="{254CA152-29D8-D849-B348-091D5C6B8B50}">
      <dsp:nvSpPr>
        <dsp:cNvPr id="0" name=""/>
        <dsp:cNvSpPr/>
      </dsp:nvSpPr>
      <dsp:spPr>
        <a:xfrm>
          <a:off x="3632460" y="0"/>
          <a:ext cx="3632460" cy="2440738"/>
        </a:xfrm>
        <a:prstGeom prst="round1Rect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2. Measure neurodevelopment in children at 2 years of age exposed to CHIKV at different trimesters in utero</a:t>
          </a:r>
        </a:p>
      </dsp:txBody>
      <dsp:txXfrm>
        <a:off x="3632460" y="0"/>
        <a:ext cx="3632460" cy="1830553"/>
      </dsp:txXfrm>
    </dsp:sp>
    <dsp:sp modelId="{F80503CF-9704-BE45-9B4C-CEF5959DB7DF}">
      <dsp:nvSpPr>
        <dsp:cNvPr id="0" name=""/>
        <dsp:cNvSpPr/>
      </dsp:nvSpPr>
      <dsp:spPr>
        <a:xfrm rot="10800000">
          <a:off x="0" y="2440738"/>
          <a:ext cx="3632460" cy="2440738"/>
        </a:xfrm>
        <a:prstGeom prst="round1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3. Assess the burden of confounding factors to better understand the specific impact of VBD on neurodevelopment and inform public health priorities</a:t>
          </a:r>
        </a:p>
      </dsp:txBody>
      <dsp:txXfrm rot="10800000">
        <a:off x="0" y="3050923"/>
        <a:ext cx="3632460" cy="1830553"/>
      </dsp:txXfrm>
    </dsp:sp>
    <dsp:sp modelId="{DE1A147F-DA35-F644-B8AC-E092EE1C1F8D}">
      <dsp:nvSpPr>
        <dsp:cNvPr id="0" name=""/>
        <dsp:cNvSpPr/>
      </dsp:nvSpPr>
      <dsp:spPr>
        <a:xfrm rot="5400000">
          <a:off x="4228320" y="1844877"/>
          <a:ext cx="2440738" cy="3632460"/>
        </a:xfrm>
        <a:prstGeom prst="round1Rect">
          <a:avLst/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4. Build local capacity for arboviral and neurodevelopmental testing at St. George’s University in Grenada</a:t>
          </a:r>
        </a:p>
      </dsp:txBody>
      <dsp:txXfrm rot="-5400000">
        <a:off x="3632460" y="3050923"/>
        <a:ext cx="3632460" cy="1830553"/>
      </dsp:txXfrm>
    </dsp:sp>
    <dsp:sp modelId="{36AE15C0-0664-864C-B197-D678AE26CD06}">
      <dsp:nvSpPr>
        <dsp:cNvPr id="0" name=""/>
        <dsp:cNvSpPr/>
      </dsp:nvSpPr>
      <dsp:spPr>
        <a:xfrm>
          <a:off x="2542722" y="1830553"/>
          <a:ext cx="2179476" cy="1220369"/>
        </a:xfrm>
        <a:prstGeom prst="roundRect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Aims</a:t>
          </a:r>
        </a:p>
      </dsp:txBody>
      <dsp:txXfrm>
        <a:off x="2602296" y="1890127"/>
        <a:ext cx="2060328" cy="1101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74FEC-9578-AF4E-AD3A-BE5139E29066}">
      <dsp:nvSpPr>
        <dsp:cNvPr id="0" name=""/>
        <dsp:cNvSpPr/>
      </dsp:nvSpPr>
      <dsp:spPr>
        <a:xfrm>
          <a:off x="421717" y="2996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Enroll approximately 1000 mothers and their children who gave birth during and after the CHIKV outbreak</a:t>
          </a:r>
        </a:p>
      </dsp:txBody>
      <dsp:txXfrm>
        <a:off x="442238" y="23517"/>
        <a:ext cx="5827464" cy="659584"/>
      </dsp:txXfrm>
    </dsp:sp>
    <dsp:sp modelId="{68B9C7BD-3C34-2943-BB4B-DD00228BF473}">
      <dsp:nvSpPr>
        <dsp:cNvPr id="0" name=""/>
        <dsp:cNvSpPr/>
      </dsp:nvSpPr>
      <dsp:spPr>
        <a:xfrm rot="5400000">
          <a:off x="3224603" y="72113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747412"/>
        <a:ext cx="189170" cy="183915"/>
      </dsp:txXfrm>
    </dsp:sp>
    <dsp:sp modelId="{09964CC2-6690-4145-B2A7-84C836C0FF42}">
      <dsp:nvSpPr>
        <dsp:cNvPr id="0" name=""/>
        <dsp:cNvSpPr/>
      </dsp:nvSpPr>
      <dsp:spPr>
        <a:xfrm>
          <a:off x="361842" y="1053936"/>
          <a:ext cx="5988257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Completion of multiple questionnaires about home environment, relationships, food security and pregnancy outcomes</a:t>
          </a:r>
        </a:p>
      </dsp:txBody>
      <dsp:txXfrm>
        <a:off x="382363" y="1074457"/>
        <a:ext cx="5947215" cy="659584"/>
      </dsp:txXfrm>
    </dsp:sp>
    <dsp:sp modelId="{6308C30A-EA57-F449-BCB5-06B18A91824E}">
      <dsp:nvSpPr>
        <dsp:cNvPr id="0" name=""/>
        <dsp:cNvSpPr/>
      </dsp:nvSpPr>
      <dsp:spPr>
        <a:xfrm rot="5400000">
          <a:off x="3224603" y="177207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1798352"/>
        <a:ext cx="189170" cy="183915"/>
      </dsp:txXfrm>
    </dsp:sp>
    <dsp:sp modelId="{5B02213C-6B48-8843-ACA1-AE232531576B}">
      <dsp:nvSpPr>
        <dsp:cNvPr id="0" name=""/>
        <dsp:cNvSpPr/>
      </dsp:nvSpPr>
      <dsp:spPr>
        <a:xfrm>
          <a:off x="421717" y="2104877"/>
          <a:ext cx="5868506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 child’s neurodevelopment </a:t>
          </a:r>
          <a:r>
            <a:rPr lang="en-US" sz="1400" b="1" kern="1200" dirty="0"/>
            <a:t>using Intergrowth-21st Neurodevelopment Assessment (</a:t>
          </a:r>
          <a:r>
            <a:rPr lang="en-US" sz="1400" b="1" kern="1200" dirty="0" err="1"/>
            <a:t>interNDA</a:t>
          </a:r>
          <a:r>
            <a:rPr lang="en-US" sz="1400" b="1" kern="1200" dirty="0"/>
            <a:t>)</a:t>
          </a:r>
          <a:r>
            <a:rPr lang="en-US" sz="1400" kern="1200" dirty="0"/>
            <a:t> including hearing</a:t>
          </a:r>
          <a:r>
            <a:rPr lang="en-US" sz="1400" kern="1200" baseline="0" dirty="0"/>
            <a:t> and </a:t>
          </a:r>
          <a:r>
            <a:rPr lang="en-US" sz="1400" kern="1200" dirty="0"/>
            <a:t>vision</a:t>
          </a:r>
        </a:p>
      </dsp:txBody>
      <dsp:txXfrm>
        <a:off x="442238" y="2125398"/>
        <a:ext cx="5827464" cy="659584"/>
      </dsp:txXfrm>
    </dsp:sp>
    <dsp:sp modelId="{DFD2BFD8-6039-1F4A-BFE6-DF21B9C07544}">
      <dsp:nvSpPr>
        <dsp:cNvPr id="0" name=""/>
        <dsp:cNvSpPr/>
      </dsp:nvSpPr>
      <dsp:spPr>
        <a:xfrm rot="5400000">
          <a:off x="3224603" y="2823019"/>
          <a:ext cx="262735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2849292"/>
        <a:ext cx="189170" cy="183915"/>
      </dsp:txXfrm>
    </dsp:sp>
    <dsp:sp modelId="{035F79A4-FB06-9846-B9E3-61EAC35EBE36}">
      <dsp:nvSpPr>
        <dsp:cNvPr id="0" name=""/>
        <dsp:cNvSpPr/>
      </dsp:nvSpPr>
      <dsp:spPr>
        <a:xfrm>
          <a:off x="433698" y="3155817"/>
          <a:ext cx="5844545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Test mother and child blood for prior exposure to CHIKV using </a:t>
          </a:r>
          <a:r>
            <a:rPr lang="en-US" sz="1400" kern="1200" dirty="0" err="1"/>
            <a:t>InBIOS</a:t>
          </a:r>
          <a:r>
            <a:rPr lang="en-US" sz="1400" kern="1200" dirty="0"/>
            <a:t> IgG ELISA</a:t>
          </a:r>
        </a:p>
      </dsp:txBody>
      <dsp:txXfrm>
        <a:off x="454219" y="3176338"/>
        <a:ext cx="5803503" cy="659584"/>
      </dsp:txXfrm>
    </dsp:sp>
    <dsp:sp modelId="{D667027C-7A8A-0548-9E8F-77CC869D6FC9}">
      <dsp:nvSpPr>
        <dsp:cNvPr id="0" name=""/>
        <dsp:cNvSpPr/>
      </dsp:nvSpPr>
      <dsp:spPr>
        <a:xfrm rot="5400000">
          <a:off x="3223479" y="3875458"/>
          <a:ext cx="264982" cy="315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3261386" y="3900608"/>
        <a:ext cx="189170" cy="185487"/>
      </dsp:txXfrm>
    </dsp:sp>
    <dsp:sp modelId="{37C7EFDA-2269-6F4A-883E-A63F22C7D546}">
      <dsp:nvSpPr>
        <dsp:cNvPr id="0" name=""/>
        <dsp:cNvSpPr/>
      </dsp:nvSpPr>
      <dsp:spPr>
        <a:xfrm>
          <a:off x="385789" y="4209754"/>
          <a:ext cx="5940362" cy="7006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neurodevelopment in those children born to mothers with CHIKV exposure during pregnancy to those with mothers infected outside of pregnancy
</a:t>
          </a:r>
          <a:r>
            <a:rPr lang="en-US" sz="900" kern="1200" dirty="0"/>
            <a:t> </a:t>
          </a:r>
        </a:p>
      </dsp:txBody>
      <dsp:txXfrm>
        <a:off x="406310" y="4230275"/>
        <a:ext cx="5899320" cy="659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4F2B9-4899-7C42-A20C-7E11CEA094D7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D95BF-DFA5-6A4E-8EA4-99BAFAEBE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50CAD-3B53-D542-99C4-FE77CE2A6B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Mother-to-child chikungunya virus transmission is frequent in the context of intrapartum maternal viremia, and often leads to severe neonatal infection. Chikungunya represents a substantial risk for neonates born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viremic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parturients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should be taken into account by clinicians and public health authorities in the event of a chikungunya outbreak.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Systematic review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Overall rate of MTCT = 9.5%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Vertical transmission rate was 39% (172/439) for pregnant women infected at &gt;35 weeks gestation</a:t>
            </a:r>
          </a:p>
          <a:p>
            <a:pPr lvl="1"/>
            <a:r>
              <a:rPr lang="en-US" sz="22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Median onset: 4 days (range 3-7 days)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Post-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viremic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phase: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Hyperpigmentation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Peeling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/>
              <a:t>19 children with congenital CHIKV:</a:t>
            </a:r>
          </a:p>
          <a:p>
            <a:pPr lvl="1"/>
            <a:r>
              <a:rPr lang="en-US" dirty="0"/>
              <a:t>Severe encephalopathy (9)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encephalopathic</a:t>
            </a:r>
            <a:r>
              <a:rPr lang="en-US" dirty="0"/>
              <a:t> CHIKV (10)</a:t>
            </a:r>
          </a:p>
          <a:p>
            <a:r>
              <a:rPr lang="en-US" dirty="0"/>
              <a:t>13 children assessed at follow up:</a:t>
            </a:r>
          </a:p>
          <a:p>
            <a:pPr lvl="1"/>
            <a:r>
              <a:rPr lang="en-US" dirty="0"/>
              <a:t>Language delays requiring speech therapist (7)</a:t>
            </a:r>
          </a:p>
          <a:p>
            <a:pPr lvl="1"/>
            <a:r>
              <a:rPr lang="en-US" dirty="0"/>
              <a:t>Hearing impairment (2)</a:t>
            </a:r>
          </a:p>
          <a:p>
            <a:pPr lvl="2"/>
            <a:r>
              <a:rPr lang="en-US" dirty="0"/>
              <a:t>Central deafness (1)</a:t>
            </a:r>
          </a:p>
          <a:p>
            <a:pPr lvl="1"/>
            <a:r>
              <a:rPr lang="en-US" dirty="0"/>
              <a:t>Visual impairment (4)</a:t>
            </a:r>
          </a:p>
          <a:p>
            <a:pPr lvl="2"/>
            <a:r>
              <a:rPr lang="en-US" dirty="0"/>
              <a:t>Cortical blindness (1)</a:t>
            </a:r>
          </a:p>
          <a:p>
            <a:pPr lvl="2"/>
            <a:r>
              <a:rPr lang="en-US" dirty="0"/>
              <a:t>Myopia (2)</a:t>
            </a:r>
          </a:p>
          <a:p>
            <a:pPr lvl="2"/>
            <a:r>
              <a:rPr lang="en-US" dirty="0"/>
              <a:t>Strabismus (1)</a:t>
            </a:r>
          </a:p>
          <a:p>
            <a:pPr lvl="1"/>
            <a:r>
              <a:rPr lang="en-US" dirty="0"/>
              <a:t>Need for physical therapy (4)</a:t>
            </a:r>
          </a:p>
          <a:p>
            <a:pPr lvl="1"/>
            <a:r>
              <a:rPr lang="en-US" dirty="0"/>
              <a:t>Need for orthopedic care (3)</a:t>
            </a:r>
          </a:p>
          <a:p>
            <a:pPr lvl="2"/>
            <a:r>
              <a:rPr lang="en-US" dirty="0"/>
              <a:t>Botulinum toxin required for spasticity (2)</a:t>
            </a:r>
          </a:p>
          <a:p>
            <a:pPr lvl="1"/>
            <a:endParaRPr lang="en-US" sz="22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2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5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2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99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Unexposed 39.69 weeks vs 39.71 weeks for exposed.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D95BF-DFA5-6A4E-8EA4-99BAFAEBE3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" y="6409267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1" y="6510867"/>
            <a:ext cx="1546225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0023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14654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AA2D85-F9AC-D64B-9B0B-F8AEF9EF92A8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6F99-667B-9249-A0F0-B8F2DE9D54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5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  <p:sldLayoutId id="2147484174" r:id="rId13"/>
    <p:sldLayoutId id="2147484175" r:id="rId14"/>
    <p:sldLayoutId id="2147484176" r:id="rId15"/>
    <p:sldLayoutId id="2147484177" r:id="rId16"/>
    <p:sldLayoutId id="2147484178" r:id="rId17"/>
    <p:sldLayoutId id="2147484047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mp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m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632" y="194774"/>
            <a:ext cx="3394247" cy="33942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94527" y="3797455"/>
            <a:ext cx="8656455" cy="2217420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Infection During Gestation: Impact on Pregnancy and Neonatal Outcomes </a:t>
            </a:r>
            <a:br>
              <a:rPr lang="en-US" sz="4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br>
              <a:rPr lang="en-US" sz="1400" b="1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24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29" y="5078721"/>
            <a:ext cx="1528762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4475" y="194774"/>
            <a:ext cx="254952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1457" y="5442062"/>
            <a:ext cx="2549525" cy="78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30" t="28807" r="9221" b="32784"/>
          <a:stretch>
            <a:fillRect/>
          </a:stretch>
        </p:blipFill>
        <p:spPr bwMode="auto">
          <a:xfrm>
            <a:off x="0" y="384901"/>
            <a:ext cx="2682500" cy="6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482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ewer Zoom">
            <a:extLst>
              <a:ext uri="{FF2B5EF4-FFF2-40B4-BE49-F238E27FC236}">
                <a16:creationId xmlns:a16="http://schemas.microsoft.com/office/drawing/2014/main" id="{9FC660D1-FC1D-4DD8-958D-348CEBBD1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1"/>
          <a:stretch/>
        </p:blipFill>
        <p:spPr>
          <a:xfrm>
            <a:off x="0" y="1616927"/>
            <a:ext cx="9144000" cy="43290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1AE2D67-A4D0-43E9-A997-929C3D2E4082}"/>
              </a:ext>
            </a:extLst>
          </p:cNvPr>
          <p:cNvSpPr txBox="1"/>
          <p:nvPr/>
        </p:nvSpPr>
        <p:spPr>
          <a:xfrm>
            <a:off x="737755" y="675409"/>
            <a:ext cx="7502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95000"/>
                  </a:schemeClr>
                </a:solidFill>
              </a:rPr>
              <a:t>Trimester</a:t>
            </a:r>
            <a:r>
              <a:rPr lang="en-US" sz="4400" dirty="0"/>
              <a:t> of Infection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9A608-B232-459F-B1F4-674415012263}"/>
              </a:ext>
            </a:extLst>
          </p:cNvPr>
          <p:cNvSpPr txBox="1"/>
          <p:nvPr/>
        </p:nvSpPr>
        <p:spPr>
          <a:xfrm>
            <a:off x="1449660" y="4495800"/>
            <a:ext cx="50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36EA6-D8E8-4751-95DC-B1A242FED968}"/>
              </a:ext>
            </a:extLst>
          </p:cNvPr>
          <p:cNvSpPr txBox="1"/>
          <p:nvPr/>
        </p:nvSpPr>
        <p:spPr>
          <a:xfrm>
            <a:off x="3458271" y="4495800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E34DA7-D221-43DC-8518-E30E6665AD70}"/>
              </a:ext>
            </a:extLst>
          </p:cNvPr>
          <p:cNvSpPr txBox="1"/>
          <p:nvPr/>
        </p:nvSpPr>
        <p:spPr>
          <a:xfrm>
            <a:off x="5596849" y="447349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19B7C-F553-4E34-A2F2-6A2C615AA0A6}"/>
              </a:ext>
            </a:extLst>
          </p:cNvPr>
          <p:cNvSpPr txBox="1"/>
          <p:nvPr/>
        </p:nvSpPr>
        <p:spPr>
          <a:xfrm>
            <a:off x="7764232" y="4529048"/>
            <a:ext cx="6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70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9967" y="229034"/>
            <a:ext cx="6888454" cy="1179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900" dirty="0"/>
              <a:t>IgG Positive Infants by </a:t>
            </a:r>
            <a:br>
              <a:rPr lang="en-US" sz="2900" dirty="0"/>
            </a:br>
            <a:r>
              <a:rPr lang="en-US" sz="2900" dirty="0"/>
              <a:t>Mother exposure status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226EF-98DE-49DD-8009-8D97A2F07285}"/>
              </a:ext>
            </a:extLst>
          </p:cNvPr>
          <p:cNvCxnSpPr/>
          <p:nvPr/>
        </p:nvCxnSpPr>
        <p:spPr>
          <a:xfrm>
            <a:off x="869795" y="1873536"/>
            <a:ext cx="77015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065BE8-95A1-4E6A-97F0-4BCCEFC1001C}"/>
              </a:ext>
            </a:extLst>
          </p:cNvPr>
          <p:cNvSpPr/>
          <p:nvPr/>
        </p:nvSpPr>
        <p:spPr>
          <a:xfrm>
            <a:off x="7781497" y="6395018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p= 0.956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63926C-B02F-47A7-B735-B5FB2E8E959C}"/>
              </a:ext>
            </a:extLst>
          </p:cNvPr>
          <p:cNvGrpSpPr/>
          <p:nvPr/>
        </p:nvGrpSpPr>
        <p:grpSpPr>
          <a:xfrm>
            <a:off x="0" y="1869466"/>
            <a:ext cx="9144000" cy="4299703"/>
            <a:chOff x="0" y="1869466"/>
            <a:chExt cx="9144000" cy="4299703"/>
          </a:xfrm>
        </p:grpSpPr>
        <p:pic>
          <p:nvPicPr>
            <p:cNvPr id="5" name="Picture 4" descr="Screen Clipping">
              <a:extLst>
                <a:ext uri="{FF2B5EF4-FFF2-40B4-BE49-F238E27FC236}">
                  <a16:creationId xmlns:a16="http://schemas.microsoft.com/office/drawing/2014/main" id="{C78BCEA1-5FA4-4949-B2C6-A784344BA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869466"/>
              <a:ext cx="9144000" cy="429970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2B1655-D5E2-41F1-8257-40F602505479}"/>
                </a:ext>
              </a:extLst>
            </p:cNvPr>
            <p:cNvSpPr txBox="1"/>
            <p:nvPr/>
          </p:nvSpPr>
          <p:spPr>
            <a:xfrm>
              <a:off x="2453269" y="3698187"/>
              <a:ext cx="959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5/131</a:t>
              </a:r>
            </a:p>
            <a:p>
              <a:r>
                <a:rPr lang="en-US" dirty="0"/>
                <a:t>3.8%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AA03BC-189B-4B77-A78F-654E20930839}"/>
                </a:ext>
              </a:extLst>
            </p:cNvPr>
            <p:cNvSpPr txBox="1"/>
            <p:nvPr/>
          </p:nvSpPr>
          <p:spPr>
            <a:xfrm>
              <a:off x="6915355" y="3751907"/>
              <a:ext cx="959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8/173</a:t>
              </a:r>
            </a:p>
            <a:p>
              <a:r>
                <a:rPr lang="en-US" dirty="0"/>
                <a:t>4.6%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804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8FB1-E31E-46EB-87E5-72B07932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CHIKV symptoms </a:t>
            </a:r>
            <a:br>
              <a:rPr lang="en-US" dirty="0"/>
            </a:br>
            <a:r>
              <a:rPr lang="en-US" dirty="0"/>
              <a:t>during pregnancy vs not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69B80-74EF-4C7C-A0C6-3F677BB91702}"/>
              </a:ext>
            </a:extLst>
          </p:cNvPr>
          <p:cNvSpPr txBox="1"/>
          <p:nvPr/>
        </p:nvSpPr>
        <p:spPr>
          <a:xfrm>
            <a:off x="5988205" y="6473954"/>
            <a:ext cx="341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***&lt;0.001.**p&lt;0.05. *p&lt;0.10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A21A9E4F-4C93-449A-B560-7B4F2E98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3386"/>
            <a:ext cx="9144000" cy="45405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637BB-4940-41C8-AC22-1F2B86F5AC78}"/>
              </a:ext>
            </a:extLst>
          </p:cNvPr>
          <p:cNvSpPr txBox="1"/>
          <p:nvPr/>
        </p:nvSpPr>
        <p:spPr>
          <a:xfrm>
            <a:off x="2509024" y="5865540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(n=93)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4C43F-D1D6-42E1-891F-15B54CB63B69}"/>
              </a:ext>
            </a:extLst>
          </p:cNvPr>
          <p:cNvSpPr txBox="1"/>
          <p:nvPr/>
        </p:nvSpPr>
        <p:spPr>
          <a:xfrm>
            <a:off x="6084849" y="5861821"/>
            <a:ext cx="873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(n=198)</a:t>
            </a:r>
          </a:p>
        </p:txBody>
      </p:sp>
    </p:spTree>
    <p:extLst>
      <p:ext uri="{BB962C8B-B14F-4D97-AF65-F5344CB8AC3E}">
        <p14:creationId xmlns:p14="http://schemas.microsoft.com/office/powerpoint/2010/main" val="344288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>
            <a:extLst>
              <a:ext uri="{FF2B5EF4-FFF2-40B4-BE49-F238E27FC236}">
                <a16:creationId xmlns:a16="http://schemas.microsoft.com/office/drawing/2014/main" id="{07DC6A59-D0A7-498C-ABBE-6FFC4110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Symptoms by Trimester of Infection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FD1A0-1C1F-432B-96C7-F2D6A3F380F7}"/>
              </a:ext>
            </a:extLst>
          </p:cNvPr>
          <p:cNvSpPr txBox="1"/>
          <p:nvPr/>
        </p:nvSpPr>
        <p:spPr>
          <a:xfrm>
            <a:off x="7114477" y="6473954"/>
            <a:ext cx="228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**p&lt;0.05. *p&lt;0.10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532BC4BA-9C49-4087-9977-E3C1712C6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1504"/>
            <a:ext cx="9144000" cy="4434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3D105-206F-4B32-A2E1-895DA82F0A9B}"/>
              </a:ext>
            </a:extLst>
          </p:cNvPr>
          <p:cNvSpPr txBox="1"/>
          <p:nvPr/>
        </p:nvSpPr>
        <p:spPr>
          <a:xfrm>
            <a:off x="2180063" y="4627755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(n=70)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137CE-AEC2-4D8C-AF39-7FFC8A30E19A}"/>
              </a:ext>
            </a:extLst>
          </p:cNvPr>
          <p:cNvSpPr txBox="1"/>
          <p:nvPr/>
        </p:nvSpPr>
        <p:spPr>
          <a:xfrm>
            <a:off x="5333070" y="462775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(n=61)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0705-83A6-4CFC-9C71-0CBAC1F83A19}"/>
              </a:ext>
            </a:extLst>
          </p:cNvPr>
          <p:cNvSpPr txBox="1"/>
          <p:nvPr/>
        </p:nvSpPr>
        <p:spPr>
          <a:xfrm>
            <a:off x="8034455" y="4598984"/>
            <a:ext cx="657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(n=53)</a:t>
            </a:r>
          </a:p>
        </p:txBody>
      </p:sp>
    </p:spTree>
    <p:extLst>
      <p:ext uri="{BB962C8B-B14F-4D97-AF65-F5344CB8AC3E}">
        <p14:creationId xmlns:p14="http://schemas.microsoft.com/office/powerpoint/2010/main" val="130422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868F1917-AA7C-4175-A35A-92F190C5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837"/>
            <a:ext cx="9144000" cy="4928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687" y="164734"/>
            <a:ext cx="8045832" cy="512119"/>
          </a:xfrm>
        </p:spPr>
        <p:txBody>
          <a:bodyPr/>
          <a:lstStyle/>
          <a:p>
            <a:r>
              <a:rPr lang="en-US" sz="3200" dirty="0"/>
              <a:t>Pregnancy and birth complications</a:t>
            </a:r>
          </a:p>
        </p:txBody>
      </p:sp>
    </p:spTree>
    <p:extLst>
      <p:ext uri="{BB962C8B-B14F-4D97-AF65-F5344CB8AC3E}">
        <p14:creationId xmlns:p14="http://schemas.microsoft.com/office/powerpoint/2010/main" val="3927813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Pregnancy and Birth Complications by Trimester of Infection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2502202"/>
              </p:ext>
            </p:extLst>
          </p:nvPr>
        </p:nvGraphicFramePr>
        <p:xfrm>
          <a:off x="175936" y="689533"/>
          <a:ext cx="2546430" cy="26884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9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Abruption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Hypotension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0.140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Reflux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83216"/>
              </p:ext>
            </p:extLst>
          </p:nvPr>
        </p:nvGraphicFramePr>
        <p:xfrm>
          <a:off x="2944456" y="2741898"/>
          <a:ext cx="2812648" cy="39502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Bloody stools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Bronchitis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0.008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Rash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0.130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Sinus issues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Murmur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Omphalitis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Otitis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Fever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Pneumonia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Seizures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FFM sum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0.088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8728"/>
              </p:ext>
            </p:extLst>
          </p:nvPr>
        </p:nvGraphicFramePr>
        <p:xfrm>
          <a:off x="5979191" y="4221076"/>
          <a:ext cx="2916819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 swelling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Bronchitis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Club foot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Fever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0.011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Flushed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E967C28-842A-4909-A5F4-4ADE9E471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7433467"/>
              </p:ext>
            </p:extLst>
          </p:nvPr>
        </p:nvGraphicFramePr>
        <p:xfrm>
          <a:off x="175936" y="3463895"/>
          <a:ext cx="2546430" cy="3226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769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effectLst/>
                        </a:rPr>
                        <a:t>After birth</a:t>
                      </a:r>
                      <a:endParaRPr lang="en-US" sz="2000" b="1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Mastitis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0.112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Bronchitis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Rash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0.037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Jaundice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0.066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769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Poor feeding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E885A5-CB44-4841-87E3-F31306932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36374"/>
              </p:ext>
            </p:extLst>
          </p:nvPr>
        </p:nvGraphicFramePr>
        <p:xfrm>
          <a:off x="175936" y="152368"/>
          <a:ext cx="2546430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1308">
                  <a:extLst>
                    <a:ext uri="{9D8B030D-6E8A-4147-A177-3AD203B41FA5}">
                      <a16:colId xmlns:a16="http://schemas.microsoft.com/office/drawing/2014/main" val="592136517"/>
                    </a:ext>
                  </a:extLst>
                </a:gridCol>
                <a:gridCol w="815122">
                  <a:extLst>
                    <a:ext uri="{9D8B030D-6E8A-4147-A177-3AD203B41FA5}">
                      <a16:colId xmlns:a16="http://schemas.microsoft.com/office/drawing/2014/main" val="270236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r>
                        <a:rPr lang="en-US" sz="2000" baseline="30000" dirty="0">
                          <a:effectLst/>
                        </a:rPr>
                        <a:t>st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49231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B0878F-1883-4DAD-8538-F61466F14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31876"/>
              </p:ext>
            </p:extLst>
          </p:nvPr>
        </p:nvGraphicFramePr>
        <p:xfrm>
          <a:off x="2944456" y="690162"/>
          <a:ext cx="2812648" cy="1926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184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Headache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0.106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Hyperglycemia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0.077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Posterior Positioning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0.106</a:t>
                      </a:r>
                      <a:endParaRPr lang="en-US" sz="20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0.112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E85F22-98F8-42EB-95BB-DBF68A073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79427"/>
              </p:ext>
            </p:extLst>
          </p:nvPr>
        </p:nvGraphicFramePr>
        <p:xfrm>
          <a:off x="2944456" y="167640"/>
          <a:ext cx="2812648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</a:t>
                      </a:r>
                      <a:r>
                        <a:rPr lang="en-US" sz="2000" baseline="30000" dirty="0">
                          <a:effectLst/>
                        </a:rPr>
                        <a:t>nd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effectLst/>
                        </a:rPr>
                        <a:t> 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74D7D9-800D-4B2C-BEE5-3545CE91F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81138"/>
              </p:ext>
            </p:extLst>
          </p:nvPr>
        </p:nvGraphicFramePr>
        <p:xfrm>
          <a:off x="5979192" y="693794"/>
          <a:ext cx="2916819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i="1" dirty="0">
                          <a:effectLst/>
                        </a:rPr>
                        <a:t>Pregnancy</a:t>
                      </a:r>
                      <a:endParaRPr lang="en-US" sz="2000" i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Breech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Headache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Hyperglycemia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0.035</a:t>
                      </a:r>
                      <a:endParaRPr lang="en-US" sz="20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Reflux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Pain</a:t>
                      </a:r>
                      <a:endParaRPr lang="en-US" sz="2000" b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Previa</a:t>
                      </a:r>
                      <a:endParaRPr lang="en-US" sz="2000" b="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0.073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FA648F-2971-4D16-988C-92498F581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68082"/>
              </p:ext>
            </p:extLst>
          </p:nvPr>
        </p:nvGraphicFramePr>
        <p:xfrm>
          <a:off x="5979193" y="131484"/>
          <a:ext cx="2916819" cy="36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8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</a:t>
                      </a:r>
                      <a:r>
                        <a:rPr lang="en-US" sz="2000" baseline="30000" dirty="0">
                          <a:effectLst/>
                        </a:rPr>
                        <a:t>rd</a:t>
                      </a:r>
                      <a:r>
                        <a:rPr lang="en-US" sz="2000" dirty="0">
                          <a:effectLst/>
                        </a:rPr>
                        <a:t> trimester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P =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8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Gestational Age at Delivery by Exposure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9AC32E1-0802-49ED-9AF8-9D1EED2693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460918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1">
            <a:extLst>
              <a:ext uri="{FF2B5EF4-FFF2-40B4-BE49-F238E27FC236}">
                <a16:creationId xmlns:a16="http://schemas.microsoft.com/office/drawing/2014/main" id="{5449E27D-618D-4CBB-896F-0D043DDB2559}"/>
              </a:ext>
            </a:extLst>
          </p:cNvPr>
          <p:cNvSpPr txBox="1"/>
          <p:nvPr/>
        </p:nvSpPr>
        <p:spPr>
          <a:xfrm>
            <a:off x="8320024" y="6512312"/>
            <a:ext cx="1647952" cy="34568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p=0.7</a:t>
            </a:r>
          </a:p>
        </p:txBody>
      </p:sp>
    </p:spTree>
    <p:extLst>
      <p:ext uri="{BB962C8B-B14F-4D97-AF65-F5344CB8AC3E}">
        <p14:creationId xmlns:p14="http://schemas.microsoft.com/office/powerpoint/2010/main" val="347757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5EB1-673B-4F93-A68F-A81565CA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010" y="284616"/>
            <a:ext cx="7882360" cy="10166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EBEBEB"/>
                </a:solidFill>
              </a:rPr>
              <a:t>Height</a:t>
            </a:r>
            <a:r>
              <a:rPr lang="en-US" dirty="0">
                <a:solidFill>
                  <a:srgbClr val="EBEBEB"/>
                </a:solidFill>
              </a:rPr>
              <a:t> 						</a:t>
            </a:r>
            <a:r>
              <a:rPr lang="en-US" sz="4900" dirty="0">
                <a:solidFill>
                  <a:srgbClr val="EBEBEB"/>
                </a:solidFill>
              </a:rPr>
              <a:t>Weight</a:t>
            </a:r>
            <a:br>
              <a:rPr lang="en-US" dirty="0">
                <a:solidFill>
                  <a:srgbClr val="EBEBEB"/>
                </a:solidFill>
              </a:rPr>
            </a:br>
            <a:r>
              <a:rPr lang="en-US" dirty="0">
                <a:solidFill>
                  <a:srgbClr val="EBEBEB"/>
                </a:solidFill>
              </a:rPr>
              <a:t>at age 2 years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163699"/>
              </p:ext>
            </p:extLst>
          </p:nvPr>
        </p:nvGraphicFramePr>
        <p:xfrm>
          <a:off x="92597" y="1817224"/>
          <a:ext cx="4490978" cy="3078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155702-103F-4965-AB0E-30E90A2A7856}"/>
              </a:ext>
            </a:extLst>
          </p:cNvPr>
          <p:cNvSpPr txBox="1"/>
          <p:nvPr/>
        </p:nvSpPr>
        <p:spPr>
          <a:xfrm>
            <a:off x="2529068" y="2763162"/>
            <a:ext cx="92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P=0.9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D274BC5E-26C7-4E26-9F79-9D98DD594B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132441"/>
              </p:ext>
            </p:extLst>
          </p:nvPr>
        </p:nvGraphicFramePr>
        <p:xfrm>
          <a:off x="4722471" y="1921397"/>
          <a:ext cx="4421529" cy="297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16541F-1E34-4473-B641-0C011DFDFF18}"/>
              </a:ext>
            </a:extLst>
          </p:cNvPr>
          <p:cNvSpPr txBox="1"/>
          <p:nvPr/>
        </p:nvSpPr>
        <p:spPr>
          <a:xfrm>
            <a:off x="7028727" y="2144998"/>
            <a:ext cx="9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P=0.03</a:t>
            </a:r>
          </a:p>
        </p:txBody>
      </p:sp>
    </p:spTree>
    <p:extLst>
      <p:ext uri="{BB962C8B-B14F-4D97-AF65-F5344CB8AC3E}">
        <p14:creationId xmlns:p14="http://schemas.microsoft.com/office/powerpoint/2010/main" val="3171997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58" y="1041052"/>
            <a:ext cx="8642254" cy="561577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Ongoing study adds to the limited data on the effects of CHIKV infection during pregnancy on birth outcomes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 between child infection rates in mothers exposed during pregnancy vs, unexposed/exposed outside of pregnancy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Pregnant women had similar symptoms, but were more symptomatic than non-pregnant women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Symptoms did not vary by trimester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There was a trend toward more after birth complications in the 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group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Many complications tended to be higher in the exposed group in first (rash), second (bronchitis), third trimester (hyperglycemia, fever)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No differences in gestational age at delivery 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CHIKV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gestationally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exposed infants were heavier at 2 years than unexposed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Study is ongoing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…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.stay tuned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3082" y="248585"/>
            <a:ext cx="7386918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4400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Chikungunya Virus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388" y="1069480"/>
            <a:ext cx="8184161" cy="4893739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Chikungunya (CHIKV): mosquito-borne (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Aedes 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spp.) positive sense RNA Alphavirus in the family 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Togaviridae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Officially discovered in 1952 by R. W. Ross on the Makonde plateau in Tanzania: Makonde language for “that which bends up” 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Causes chikungunya disease in humans (3-7 days incubation):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Joint and body pain (arthralgia)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Headache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Nausea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Vomiting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Acute (days to weeks) and chronic (months to years) phases</a:t>
            </a:r>
          </a:p>
          <a:p>
            <a:pPr lvl="1"/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924" y="2963457"/>
            <a:ext cx="2372267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3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1412111"/>
            <a:ext cx="4510660" cy="5445889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WINDREF/St. George’s University</a:t>
            </a:r>
          </a:p>
          <a:p>
            <a:pPr lvl="1"/>
            <a:r>
              <a:rPr lang="en-US" sz="1900" b="1" dirty="0"/>
              <a:t>Randall Waechter</a:t>
            </a:r>
            <a:r>
              <a:rPr lang="en-US" sz="1900" dirty="0"/>
              <a:t>, Trevor Noel, </a:t>
            </a:r>
            <a:r>
              <a:rPr lang="en-US" sz="1900" dirty="0" err="1"/>
              <a:t>Calum</a:t>
            </a:r>
            <a:r>
              <a:rPr lang="en-US" sz="1900" dirty="0"/>
              <a:t> Macpherson, Nikita </a:t>
            </a:r>
            <a:r>
              <a:rPr lang="en-US" sz="1900" dirty="0" err="1"/>
              <a:t>Cudjoe</a:t>
            </a:r>
            <a:r>
              <a:rPr lang="en-US" sz="1900" dirty="0"/>
              <a:t>, Veronica Mapp Alexander, Barbara Landon, field teams</a:t>
            </a:r>
          </a:p>
          <a:p>
            <a:r>
              <a:rPr lang="en-US" sz="2100" dirty="0"/>
              <a:t>Stanford University</a:t>
            </a:r>
          </a:p>
          <a:p>
            <a:pPr lvl="1"/>
            <a:r>
              <a:rPr lang="en-US" sz="1900" dirty="0"/>
              <a:t>Priyanka Suresh</a:t>
            </a:r>
          </a:p>
          <a:p>
            <a:pPr lvl="1"/>
            <a:r>
              <a:rPr lang="en-US" sz="1900" dirty="0"/>
              <a:t>Amy </a:t>
            </a:r>
            <a:r>
              <a:rPr lang="en-US" sz="1900" dirty="0" err="1"/>
              <a:t>Krystosik</a:t>
            </a:r>
            <a:endParaRPr lang="en-US" sz="1900" dirty="0"/>
          </a:p>
          <a:p>
            <a:r>
              <a:rPr lang="en-US" sz="2100" dirty="0"/>
              <a:t>Oxford University</a:t>
            </a:r>
          </a:p>
          <a:p>
            <a:pPr lvl="1"/>
            <a:r>
              <a:rPr lang="en-US" sz="1900" dirty="0"/>
              <a:t>Michelle </a:t>
            </a:r>
            <a:r>
              <a:rPr lang="en-US" sz="1900" dirty="0" err="1"/>
              <a:t>Fernandes</a:t>
            </a:r>
            <a:endParaRPr lang="en-US" sz="1900" dirty="0"/>
          </a:p>
          <a:p>
            <a:r>
              <a:rPr lang="en-US" sz="2100" dirty="0"/>
              <a:t>Grenada MOH</a:t>
            </a:r>
          </a:p>
          <a:p>
            <a:pPr lvl="1"/>
            <a:r>
              <a:rPr lang="en-US" sz="1900" dirty="0"/>
              <a:t>George Mitchell</a:t>
            </a:r>
          </a:p>
          <a:p>
            <a:r>
              <a:rPr lang="en-US" sz="2100" dirty="0"/>
              <a:t>CHU </a:t>
            </a:r>
            <a:r>
              <a:rPr lang="en-US" sz="2100" dirty="0" err="1"/>
              <a:t>ReUnion</a:t>
            </a:r>
            <a:endParaRPr lang="en-US" sz="2100" dirty="0"/>
          </a:p>
          <a:p>
            <a:pPr lvl="1"/>
            <a:r>
              <a:rPr lang="en-US" sz="1900" dirty="0"/>
              <a:t>Patrick </a:t>
            </a:r>
            <a:r>
              <a:rPr lang="en-US" sz="1900"/>
              <a:t>Gerardin</a:t>
            </a:r>
            <a:endParaRPr lang="en-US" sz="1900" dirty="0"/>
          </a:p>
          <a:p>
            <a:r>
              <a:rPr lang="en-US" sz="2100" dirty="0"/>
              <a:t>Our study participants</a:t>
            </a:r>
          </a:p>
          <a:p>
            <a:r>
              <a:rPr lang="en-US" sz="2100" dirty="0">
                <a:latin typeface="Avenir Book" charset="0"/>
                <a:ea typeface="Avenir Book" charset="0"/>
                <a:cs typeface="Avenir Book" charset="0"/>
              </a:rPr>
              <a:t>Funder: NIH Fogarty R21TW010536: LaBeaud/Waechter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46" y="3489934"/>
            <a:ext cx="4490753" cy="3368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26" y="0"/>
            <a:ext cx="2226574" cy="1669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8045" t="6497" r="16093" b="34277"/>
          <a:stretch/>
        </p:blipFill>
        <p:spPr>
          <a:xfrm>
            <a:off x="6396150" y="1636687"/>
            <a:ext cx="2747849" cy="18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41050"/>
            <a:ext cx="7055380" cy="1400530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Chikungunya Virus in Grenada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470215"/>
            <a:ext cx="5219797" cy="4769224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ea typeface="Avenir Book" charset="0"/>
                <a:cs typeface="Avenir Book" charset="0"/>
              </a:rPr>
              <a:t>CHIKV emerged in the Americas (via Caribbean) December 2013 (St. Martin)</a:t>
            </a:r>
          </a:p>
          <a:p>
            <a:r>
              <a:rPr lang="en-US" dirty="0">
                <a:latin typeface="+mn-lt"/>
              </a:rPr>
              <a:t>Main island of a tri-island state of Grenada, </a:t>
            </a:r>
            <a:r>
              <a:rPr lang="en-US" dirty="0" err="1">
                <a:latin typeface="+mn-lt"/>
              </a:rPr>
              <a:t>Carriacou</a:t>
            </a:r>
            <a:r>
              <a:rPr lang="en-US" dirty="0">
                <a:latin typeface="+mn-lt"/>
              </a:rPr>
              <a:t>, and Petit Martinique in the southern Antilles</a:t>
            </a:r>
            <a:endParaRPr lang="en-US" dirty="0">
              <a:latin typeface="+mn-lt"/>
              <a:ea typeface="Avenir Book" charset="0"/>
              <a:cs typeface="Avenir Book" charset="0"/>
            </a:endParaRPr>
          </a:p>
          <a:p>
            <a:pPr lvl="1"/>
            <a:r>
              <a:rPr lang="en-US" dirty="0">
                <a:latin typeface="+mn-lt"/>
                <a:ea typeface="Avenir Book" charset="0"/>
                <a:cs typeface="Avenir Book" charset="0"/>
              </a:rPr>
              <a:t>First reported in </a:t>
            </a:r>
            <a:r>
              <a:rPr lang="en-US" dirty="0" err="1">
                <a:latin typeface="+mn-lt"/>
                <a:ea typeface="Avenir Book" charset="0"/>
                <a:cs typeface="Avenir Book" charset="0"/>
              </a:rPr>
              <a:t>Carriacou</a:t>
            </a:r>
            <a:r>
              <a:rPr lang="en-US" dirty="0">
                <a:latin typeface="+mn-lt"/>
                <a:ea typeface="Avenir Book" charset="0"/>
                <a:cs typeface="Avenir Book" charset="0"/>
              </a:rPr>
              <a:t> in June 2014 and then quickly spread to all 6 parishes in Grenada </a:t>
            </a:r>
          </a:p>
          <a:p>
            <a:pPr lvl="1"/>
            <a:r>
              <a:rPr lang="en-US" dirty="0">
                <a:latin typeface="+mn-lt"/>
              </a:rPr>
              <a:t>By December 2014: 65% of the population was infected with CHIKV (MOH, Grenada)</a:t>
            </a:r>
            <a:r>
              <a:rPr lang="en-US" baseline="30000" dirty="0">
                <a:latin typeface="+mn-lt"/>
                <a:ea typeface="Avenir Book" charset="0"/>
                <a:cs typeface="Avenir Book" charset="0"/>
              </a:rPr>
              <a:t>1,2</a:t>
            </a: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760" y="6394831"/>
            <a:ext cx="6239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1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Jungkind et al., 2015     </a:t>
            </a:r>
            <a:r>
              <a:rPr lang="en-US" sz="1400" baseline="30000" dirty="0">
                <a:latin typeface="Avenir Book" charset="0"/>
                <a:ea typeface="Avenir Book" charset="0"/>
                <a:cs typeface="Avenir Book" charset="0"/>
              </a:rPr>
              <a:t>2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Macpherson et al., 2016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172"/>
          <a:stretch/>
        </p:blipFill>
        <p:spPr>
          <a:xfrm>
            <a:off x="5909539" y="767966"/>
            <a:ext cx="3261101" cy="327563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7944" y="3495031"/>
            <a:ext cx="732696" cy="54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68" y="4043602"/>
            <a:ext cx="3752531" cy="281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1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19470"/>
            <a:ext cx="8515351" cy="1325563"/>
          </a:xfrm>
        </p:spPr>
        <p:txBody>
          <a:bodyPr/>
          <a:lstStyle/>
          <a:p>
            <a:r>
              <a:rPr lang="en-US" sz="3800" b="1" dirty="0">
                <a:latin typeface="Avenir Book" charset="0"/>
                <a:ea typeface="Avenir Book" charset="0"/>
                <a:cs typeface="Avenir Book" charset="0"/>
              </a:rPr>
              <a:t>Maternal-Fetal Transmission of Chikungunya Virus</a:t>
            </a:r>
          </a:p>
        </p:txBody>
      </p:sp>
      <p:pic>
        <p:nvPicPr>
          <p:cNvPr id="4" name="Imag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3783426"/>
            <a:ext cx="4887589" cy="1665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089" y="2478225"/>
            <a:ext cx="4600789" cy="1305201"/>
          </a:xfrm>
          <a:prstGeom prst="rect">
            <a:avLst/>
          </a:prstGeom>
          <a:noFill/>
          <a:ln w="9525">
            <a:solidFill>
              <a:srgbClr val="476D1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5846" y="5284206"/>
            <a:ext cx="4759032" cy="1404057"/>
          </a:xfrm>
          <a:prstGeom prst="rect">
            <a:avLst/>
          </a:prstGeom>
        </p:spPr>
      </p:pic>
      <p:pic>
        <p:nvPicPr>
          <p:cNvPr id="7" name="Imag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66" y="1615091"/>
            <a:ext cx="4608929" cy="1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6142"/>
            <a:ext cx="7055380" cy="804005"/>
          </a:xfrm>
        </p:spPr>
        <p:txBody>
          <a:bodyPr/>
          <a:lstStyle/>
          <a:p>
            <a:r>
              <a:rPr lang="en-US" sz="3800" b="1">
                <a:latin typeface="Avenir Book" charset="0"/>
                <a:ea typeface="Avenir Book" charset="0"/>
                <a:cs typeface="Avenir Book" charset="0"/>
              </a:rPr>
              <a:t>Mother-to-child Transmission</a:t>
            </a:r>
            <a:endParaRPr lang="en-US" sz="3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122744"/>
            <a:ext cx="8266872" cy="5000264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To date know to occur exclusively in the context of intrapartum maternal viremia and often leads to severe neonatal infections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Rate of MTCT during pregnancy = 2.5% </a:t>
            </a:r>
          </a:p>
          <a:p>
            <a:pPr marL="342906" lvl="1" indent="-342906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Rate of MTCT DURING DELIVERY = 50%</a:t>
            </a:r>
          </a:p>
          <a:p>
            <a:pPr marL="342906" lvl="1" indent="-342906"/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Case fatality rate = 2 - 5%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Common neonatal symptoms include:</a:t>
            </a:r>
            <a:r>
              <a:rPr lang="en-US" sz="2600" dirty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Fever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Pain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Suckling difficulties (100%)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Rash (89%)</a:t>
            </a:r>
          </a:p>
          <a:p>
            <a:pPr lvl="1"/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Distal limb edema (84%)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At 2 years, </a:t>
            </a:r>
            <a:r>
              <a:rPr lang="en-US" dirty="0"/>
              <a:t>Mean DQ 83 and 51% had Global Neurodevelopmental Delays</a:t>
            </a:r>
          </a:p>
          <a:p>
            <a:r>
              <a:rPr lang="en-US" dirty="0"/>
              <a:t>At 10 years, survivors have language delays, hearing and visual impairment and need for PT and OT.</a:t>
            </a:r>
          </a:p>
          <a:p>
            <a:endParaRPr lang="en-US" dirty="0"/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1976" y="2830224"/>
            <a:ext cx="1332987" cy="1041314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6389" y="3066060"/>
            <a:ext cx="1428708" cy="10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86459" y="4333877"/>
            <a:ext cx="915354" cy="82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0816" y="4301781"/>
            <a:ext cx="928293" cy="823602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2246" y="4333877"/>
            <a:ext cx="922851" cy="82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3003930" y="6050689"/>
            <a:ext cx="63160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Med, 2008;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Ramful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D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2007; Ritz N,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Pediatr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Infect Dis J 2015; Gérardin P et al,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PLoS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400" dirty="0" err="1">
                <a:latin typeface="Avenir Book" charset="0"/>
                <a:ea typeface="Avenir Book" charset="0"/>
                <a:cs typeface="Avenir Book" charset="0"/>
              </a:rPr>
              <a:t>Negl</a:t>
            </a:r>
            <a:r>
              <a:rPr lang="fr-FR" sz="1400" dirty="0">
                <a:latin typeface="Avenir Book" charset="0"/>
                <a:ea typeface="Avenir Book" charset="0"/>
                <a:cs typeface="Avenir Book" charset="0"/>
              </a:rPr>
              <a:t> Trop Dis, 2014; Gérardin P, A.D. LaBeaud et al, 2016</a:t>
            </a:r>
            <a:endParaRPr lang="fr-FR" sz="1400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2" y="248585"/>
            <a:ext cx="7386918" cy="1325563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CHIKV Pregnancy Outcomes &amp; Infant Neurodevelopment in Grenada Aims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30268179"/>
              </p:ext>
            </p:extLst>
          </p:nvPr>
        </p:nvGraphicFramePr>
        <p:xfrm>
          <a:off x="716522" y="1596125"/>
          <a:ext cx="7264920" cy="4881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22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3081" y="248586"/>
            <a:ext cx="7498807" cy="688964"/>
          </a:xfrm>
        </p:spPr>
        <p:txBody>
          <a:bodyPr/>
          <a:lstStyle/>
          <a:p>
            <a:r>
              <a:rPr lang="en-US" sz="3400" b="1" dirty="0">
                <a:latin typeface="Avenir Book" charset="0"/>
                <a:ea typeface="Avenir Book" charset="0"/>
                <a:cs typeface="Avenir Book" charset="0"/>
              </a:rPr>
              <a:t>Study Design-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ongoing through August 2018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40270545"/>
              </p:ext>
            </p:extLst>
          </p:nvPr>
        </p:nvGraphicFramePr>
        <p:xfrm>
          <a:off x="-177244" y="1169034"/>
          <a:ext cx="6711942" cy="4910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64" y="3240911"/>
            <a:ext cx="2878236" cy="21586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46" y="1070658"/>
            <a:ext cx="2893671" cy="217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DDC893-E5EF-4CDE-B040-BA5B53AADD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1A06D-D369-4974-8208-56120C5E7A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AD27A50-88D7-4E2A-8488-F2879768AF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47C6ACD-2325-48C6-B9F3-C21563A05EA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81DF83-4F35-4560-87E6-0DE8AAAC33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704F0F-1CD8-4DC1-AEE9-2259582324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6593" y="4981414"/>
            <a:ext cx="6885889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2700" dirty="0"/>
              <a:t>CHIKV Pregnancy Outcomes &amp; Infant Neurodevelopment in Grenada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9FBF1DE-991D-4192-A7C5-002CF4BF2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053506"/>
              </p:ext>
            </p:extLst>
          </p:nvPr>
        </p:nvGraphicFramePr>
        <p:xfrm>
          <a:off x="-624036" y="789825"/>
          <a:ext cx="5864453" cy="4450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4BEFE35F-6532-4596-974C-FDB57835D7F0}"/>
              </a:ext>
            </a:extLst>
          </p:cNvPr>
          <p:cNvSpPr txBox="1"/>
          <p:nvPr/>
        </p:nvSpPr>
        <p:spPr>
          <a:xfrm>
            <a:off x="2556331" y="292652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401/415</a:t>
            </a:r>
          </a:p>
          <a:p>
            <a:r>
              <a:rPr lang="en-US" dirty="0"/>
              <a:t>96.6%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BF20FD-3A9B-4788-A7DB-507B025BF221}"/>
              </a:ext>
            </a:extLst>
          </p:cNvPr>
          <p:cNvSpPr txBox="1"/>
          <p:nvPr/>
        </p:nvSpPr>
        <p:spPr>
          <a:xfrm>
            <a:off x="824696" y="2138081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14/415</a:t>
            </a:r>
          </a:p>
          <a:p>
            <a:r>
              <a:rPr lang="en-US" dirty="0"/>
              <a:t>3.4%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A24751-B060-4852-8846-70FE3B97278A}"/>
              </a:ext>
            </a:extLst>
          </p:cNvPr>
          <p:cNvCxnSpPr/>
          <p:nvPr/>
        </p:nvCxnSpPr>
        <p:spPr>
          <a:xfrm flipV="1">
            <a:off x="1513879" y="1676400"/>
            <a:ext cx="690464" cy="46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08D7D3D-335A-4DD9-B87E-4397407B7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106767"/>
              </p:ext>
            </p:extLst>
          </p:nvPr>
        </p:nvGraphicFramePr>
        <p:xfrm>
          <a:off x="3852658" y="719131"/>
          <a:ext cx="6096000" cy="4591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25F37F79-0811-456B-B57E-774ADE7E71F3}"/>
              </a:ext>
            </a:extLst>
          </p:cNvPr>
          <p:cNvSpPr txBox="1"/>
          <p:nvPr/>
        </p:nvSpPr>
        <p:spPr>
          <a:xfrm>
            <a:off x="7021610" y="1520936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</a:t>
            </a:r>
          </a:p>
          <a:p>
            <a:r>
              <a:rPr lang="en-US" dirty="0"/>
              <a:t>75/415</a:t>
            </a:r>
          </a:p>
          <a:p>
            <a:r>
              <a:rPr lang="en-US" dirty="0"/>
              <a:t>18.1%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AC7D68-55E5-4698-89BF-A0A90BA54FB1}"/>
              </a:ext>
            </a:extLst>
          </p:cNvPr>
          <p:cNvSpPr txBox="1"/>
          <p:nvPr/>
        </p:nvSpPr>
        <p:spPr>
          <a:xfrm>
            <a:off x="6329189" y="3723550"/>
            <a:ext cx="1260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</a:t>
            </a:r>
          </a:p>
          <a:p>
            <a:r>
              <a:rPr lang="en-US" dirty="0"/>
              <a:t>340/415</a:t>
            </a:r>
          </a:p>
          <a:p>
            <a:r>
              <a:rPr lang="en-US" dirty="0"/>
              <a:t>81.9%</a:t>
            </a:r>
          </a:p>
        </p:txBody>
      </p:sp>
    </p:spTree>
    <p:extLst>
      <p:ext uri="{BB962C8B-B14F-4D97-AF65-F5344CB8AC3E}">
        <p14:creationId xmlns:p14="http://schemas.microsoft.com/office/powerpoint/2010/main" val="204688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DF19BAF3-7E20-4B9D-B544-BABAEEA1FA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50648F4-ABCD-4DF0-8641-76CFB23547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989BE678-777B-482A-A616-FEDC47B162E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F1EB4BD-9C7E-4AA3-9681-C7EB0DA625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4AAE3AA-3759-4D28-B0EF-575F25A514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28BE0C3-2102-4820-B88B-A448B1840D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95DDCFA-D3DE-4CEB-8AFF-C6501187E4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8DC68D-DD16-40D1-90A1-ADA106AA9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1" y="629266"/>
            <a:ext cx="3601523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200" dirty="0"/>
              <a:t>Cohort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B69D39-F500-46A7-9F73-2FF308263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001" y="1687551"/>
            <a:ext cx="3601523" cy="457199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Exposed (if both)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IgG+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AND infected during pregnancy 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Unexposed (if either)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Mother IgG -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OR not infected during pregnancy</a:t>
            </a:r>
          </a:p>
          <a:p>
            <a:pPr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Excluded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122 CHIKV+ without timing of infection information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26 CHIKV+ no recall if during pregnancy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 equivocal lab result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5 CHIKV+ w/o recall of disease</a:t>
            </a:r>
          </a:p>
          <a:p>
            <a:pPr lvl="1" defTabSz="457200">
              <a:lnSpc>
                <a:spcPct val="90000"/>
              </a:lnSpc>
              <a:buFont typeface="Wingdings 3" charset="2"/>
              <a:buChar char=""/>
            </a:pPr>
            <a:r>
              <a:rPr lang="en-US" sz="1600" dirty="0"/>
              <a:t>1 recalled disease but not CHIKV+</a:t>
            </a:r>
          </a:p>
        </p:txBody>
      </p:sp>
      <p:sp>
        <p:nvSpPr>
          <p:cNvPr id="2" name="AutoShape 2" descr="creen Clippi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1881" y="0"/>
            <a:ext cx="502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70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5494</TotalTime>
  <Words>1219</Words>
  <Application>Microsoft Office PowerPoint</Application>
  <PresentationFormat>On-screen Show (4:3)</PresentationFormat>
  <Paragraphs>254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Calibri</vt:lpstr>
      <vt:lpstr>Century Gothic</vt:lpstr>
      <vt:lpstr>Times New Roman</vt:lpstr>
      <vt:lpstr>Wingdings 3</vt:lpstr>
      <vt:lpstr>Ion</vt:lpstr>
      <vt:lpstr>Chikungunya Infection During Gestation: Impact on Pregnancy and Neonatal Outcomes   </vt:lpstr>
      <vt:lpstr>Chikungunya Virus</vt:lpstr>
      <vt:lpstr>Chikungunya Virus in Grenada</vt:lpstr>
      <vt:lpstr>Maternal-Fetal Transmission of Chikungunya Virus</vt:lpstr>
      <vt:lpstr>Mother-to-child Transmission</vt:lpstr>
      <vt:lpstr>CHIKV Pregnancy Outcomes &amp; Infant Neurodevelopment in Grenada Aims</vt:lpstr>
      <vt:lpstr>Study Design- ongoing through August 2018</vt:lpstr>
      <vt:lpstr>CHIKV Pregnancy Outcomes &amp; Infant Neurodevelopment in Grenada</vt:lpstr>
      <vt:lpstr>Cohort</vt:lpstr>
      <vt:lpstr>PowerPoint Presentation</vt:lpstr>
      <vt:lpstr>IgG Positive Infants by  Mother exposure status</vt:lpstr>
      <vt:lpstr>CHIKV symptoms  during pregnancy vs not</vt:lpstr>
      <vt:lpstr>Symptoms by Trimester of Infection</vt:lpstr>
      <vt:lpstr>Pregnancy and birth complications</vt:lpstr>
      <vt:lpstr>Pregnancy and Birth Complications by Trimester of Infection</vt:lpstr>
      <vt:lpstr>PowerPoint Presentation</vt:lpstr>
      <vt:lpstr>Gestational Age at Delivery by Exposure</vt:lpstr>
      <vt:lpstr>Height       Weight at age 2 years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Congenital Vector-Borne Diseases &amp; Early Child Neuro-developmental Outcomes  A. Desiree LaBeaud, MD, MS October 7, 2017</dc:title>
  <dc:creator>Desiree LaBeaud</dc:creator>
  <cp:lastModifiedBy>Amy Krystosik</cp:lastModifiedBy>
  <cp:revision>162</cp:revision>
  <dcterms:created xsi:type="dcterms:W3CDTF">2017-09-19T17:03:26Z</dcterms:created>
  <dcterms:modified xsi:type="dcterms:W3CDTF">2017-11-05T15:40:38Z</dcterms:modified>
</cp:coreProperties>
</file>